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91"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52123-2046-40D0-A803-D59A55F0CC42}" type="datetimeFigureOut">
              <a:rPr lang="en-US" smtClean="0"/>
              <a:t>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55816-335D-40AE-9DDC-0D5C6E2A3067}" type="slidenum">
              <a:rPr lang="en-US" smtClean="0"/>
              <a:t>‹#›</a:t>
            </a:fld>
            <a:endParaRPr lang="en-US"/>
          </a:p>
        </p:txBody>
      </p:sp>
    </p:spTree>
    <p:extLst>
      <p:ext uri="{BB962C8B-B14F-4D97-AF65-F5344CB8AC3E}">
        <p14:creationId xmlns:p14="http://schemas.microsoft.com/office/powerpoint/2010/main" val="302982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1" u="sng" dirty="0"/>
              <a:t>What are the most common injuries that you have seen in logging? </a:t>
            </a:r>
          </a:p>
          <a:p>
            <a:pPr marL="685800" lvl="1" indent="-228600">
              <a:buFont typeface="Arial" panose="020B0604020202020204" pitchFamily="34" charset="0"/>
              <a:buChar char="•"/>
            </a:pPr>
            <a:r>
              <a:rPr lang="en-US" dirty="0"/>
              <a:t>Industry data demonstrates that musculoskeletal injuries account for the largest percentage of compensable occupational claims within the logging industry. Specifically in the logging industry in the State of Washington, data demonstrates the following ranking of injuries: </a:t>
            </a:r>
          </a:p>
          <a:p>
            <a:pPr marL="1143000" lvl="2" indent="-228600">
              <a:buFont typeface="+mj-lt"/>
              <a:buAutoNum type="arabicPeriod"/>
            </a:pPr>
            <a:r>
              <a:rPr lang="en-AU" sz="1400" dirty="0">
                <a:latin typeface="Calibri" panose="020F0502020204030204" pitchFamily="34" charset="0"/>
                <a:cs typeface="Calibri" panose="020F0502020204030204" pitchFamily="34" charset="0"/>
              </a:rPr>
              <a:t>In 2015, trunk and low back musculoskeletal injuries had a greater incidence rate than any other body part, at 14.9 injuries for trunk and 12.3 injuries for low back, with shoulder next at 5 injuries and knee next at 3.1*.</a:t>
            </a:r>
          </a:p>
          <a:p>
            <a:pPr marL="1143000" lvl="2" indent="-228600">
              <a:buFont typeface="+mj-lt"/>
              <a:buAutoNum type="arabicPeriod"/>
            </a:pPr>
            <a:r>
              <a:rPr lang="en-AU" sz="1400" dirty="0">
                <a:latin typeface="Calibri" panose="020F0502020204030204" pitchFamily="34" charset="0"/>
                <a:cs typeface="Calibri" panose="020F0502020204030204" pitchFamily="34" charset="0"/>
              </a:rPr>
              <a:t>Of all injuries caused by exertion in 2015, overexertion from lifting or lowering is the largest sub-category, with 31% of all overexertion injuries caused by lifting or lowering.</a:t>
            </a:r>
          </a:p>
          <a:p>
            <a:pPr marL="1143000" lvl="2" indent="-228600">
              <a:buFont typeface="+mj-lt"/>
              <a:buAutoNum type="arabicPeriod"/>
            </a:pPr>
            <a:r>
              <a:rPr lang="en-AU" sz="1400" dirty="0">
                <a:latin typeface="Calibri" panose="020F0502020204030204" pitchFamily="34" charset="0"/>
                <a:cs typeface="Calibri" panose="020F0502020204030204" pitchFamily="34" charset="0"/>
              </a:rPr>
              <a:t>The median number of days taken off from a musculoskeletal injury in 2015 was 12</a:t>
            </a:r>
            <a:endParaRPr lang="en-AU" sz="1600" dirty="0">
              <a:latin typeface="Calibri" panose="020F0502020204030204" pitchFamily="34" charset="0"/>
              <a:cs typeface="Calibri" panose="020F0502020204030204" pitchFamily="34" charset="0"/>
            </a:endParaRPr>
          </a:p>
          <a:p>
            <a:pPr marL="1828800" lvl="4" indent="0">
              <a:buFont typeface="+mj-lt"/>
              <a:buNone/>
            </a:pPr>
            <a:r>
              <a:rPr lang="en-AU" sz="900" dirty="0"/>
              <a:t>*All incidence rates were calculated as injuries per 10,000 full time workers</a:t>
            </a:r>
          </a:p>
          <a:p>
            <a:r>
              <a:rPr lang="en-US" dirty="0"/>
              <a:t>Source: </a:t>
            </a:r>
          </a:p>
          <a:p>
            <a:r>
              <a:rPr lang="en-US" dirty="0"/>
              <a:t>Bureau of Labor Statistics. Nonfatal occupational injuries and illnesses requiring days away from work, 2015.</a:t>
            </a:r>
          </a:p>
          <a:p>
            <a:r>
              <a:rPr lang="en-US" dirty="0"/>
              <a:t>https://www.bls.gov/news.release/osh2.nr0.htm</a:t>
            </a:r>
          </a:p>
          <a:p>
            <a:pPr marL="1371600" lvl="3" indent="0">
              <a:buFont typeface="+mj-lt"/>
              <a:buNone/>
            </a:pPr>
            <a:endParaRPr lang="en-AU" sz="900" dirty="0"/>
          </a:p>
          <a:p>
            <a:pPr marL="1143000" lvl="2" indent="-228600">
              <a:buFont typeface="+mj-lt"/>
              <a:buAutoNum type="arabicPeriod"/>
            </a:pPr>
            <a:endParaRPr lang="en-US" dirty="0"/>
          </a:p>
          <a:p>
            <a:pPr marL="228600" indent="-228600">
              <a:buFont typeface="+mj-lt"/>
              <a:buAutoNum type="arabicPeriod"/>
            </a:pPr>
            <a:r>
              <a:rPr lang="en-US" b="1" u="sng" dirty="0"/>
              <a:t>How many of you have had back or shoulder pain within the last year? </a:t>
            </a:r>
          </a:p>
          <a:p>
            <a:pPr marL="685800" lvl="1" indent="-228600">
              <a:buFont typeface="Arial" panose="020B0604020202020204" pitchFamily="34" charset="0"/>
              <a:buChar char="•"/>
            </a:pPr>
            <a:r>
              <a:rPr lang="en-US" dirty="0"/>
              <a:t>Ask the audience to stand. Once everyone is standing, ask them to sit down </a:t>
            </a:r>
            <a:r>
              <a:rPr lang="en-US" sz="1600" b="1" dirty="0"/>
              <a:t>IF</a:t>
            </a:r>
            <a:r>
              <a:rPr lang="en-US" dirty="0"/>
              <a:t> they have had </a:t>
            </a:r>
            <a:r>
              <a:rPr lang="en-US" sz="1600" b="1" dirty="0"/>
              <a:t>ZERO</a:t>
            </a:r>
            <a:r>
              <a:rPr lang="en-US" dirty="0"/>
              <a:t> episodes of shoulder or back pain within the last year. </a:t>
            </a:r>
          </a:p>
          <a:p>
            <a:pPr marL="685800" lvl="1" indent="-228600">
              <a:buFont typeface="Arial" panose="020B0604020202020204" pitchFamily="34" charset="0"/>
              <a:buChar char="•"/>
            </a:pPr>
            <a:r>
              <a:rPr lang="en-US" dirty="0"/>
              <a:t>Have the group look around the room. Allow them the opportunity to recognize the majority (if not all of them) are still standing. Ask a few of them to illustrate how this pain impacted their work? Ask them what they feel caused the issue? Ask them what they have done to ensure that it doesn’t come back (if anything)? </a:t>
            </a:r>
          </a:p>
          <a:p>
            <a:pPr marL="685800" lvl="1" indent="-228600">
              <a:buFont typeface="Arial" panose="020B0604020202020204" pitchFamily="34" charset="0"/>
              <a:buChar char="•"/>
            </a:pPr>
            <a:endParaRPr lang="en-US" dirty="0"/>
          </a:p>
          <a:p>
            <a:pPr marL="228600" indent="-228600">
              <a:buFont typeface="+mj-lt"/>
              <a:buAutoNum type="arabicPeriod"/>
            </a:pPr>
            <a:r>
              <a:rPr lang="en-US" b="1" u="sng" dirty="0"/>
              <a:t>What kind of impact would it make for your organization if your workforce was healthy &amp; efficient day in &amp; day out?</a:t>
            </a:r>
          </a:p>
          <a:p>
            <a:pPr marL="685800" lvl="1" indent="-228600">
              <a:buFont typeface="Arial" panose="020B0604020202020204" pitchFamily="34" charset="0"/>
              <a:buChar char="•"/>
            </a:pPr>
            <a:r>
              <a:rPr lang="en-US" dirty="0"/>
              <a:t>Open it up to the group. Highlight the challenges organizations have staffing their companies. Highlight the length of time it takes (and resources) to train new workers.</a:t>
            </a:r>
          </a:p>
          <a:p>
            <a:pPr marL="685800" lvl="1" indent="-228600">
              <a:buFont typeface="Arial" panose="020B0604020202020204" pitchFamily="34" charset="0"/>
              <a:buChar char="•"/>
            </a:pPr>
            <a:r>
              <a:rPr lang="en-US" dirty="0"/>
              <a:t>Bring the point back to healthy &amp; safe workers improves their overall corporate effectiveness &amp; efficiency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44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to build credibility with the audience. Connect on a level of understanding </a:t>
            </a:r>
          </a:p>
          <a:p>
            <a:endParaRPr lang="en-US" dirty="0"/>
          </a:p>
          <a:p>
            <a:r>
              <a:rPr lang="en-US" dirty="0"/>
              <a:t>Share the emotional story of Eric &amp; how his life was impacted by a rotator cuff tear that resulted from cumulative trauma: </a:t>
            </a:r>
          </a:p>
          <a:p>
            <a:pPr marL="628650" lvl="1" indent="-171450">
              <a:buFont typeface="Arial" panose="020B0604020202020204" pitchFamily="34" charset="0"/>
              <a:buChar char="•"/>
            </a:pPr>
            <a:r>
              <a:rPr lang="en-US" b="0" dirty="0"/>
              <a:t>Started as occasional discomfort, but he is a logger, they always have aches &amp; pains. He chose to ignore it, just like every other pain he had. He’s a logger, he’s tough. </a:t>
            </a:r>
          </a:p>
          <a:p>
            <a:pPr marL="628650" lvl="1" indent="-171450">
              <a:buFont typeface="Arial" panose="020B0604020202020204" pitchFamily="34" charset="0"/>
              <a:buChar char="•"/>
            </a:pPr>
            <a:r>
              <a:rPr lang="en-US" b="0" dirty="0"/>
              <a:t>Began to be constant pain, but only with certain motions. Started to think he should do something, but “he’s tough” he can handle it. He’s a logger. </a:t>
            </a:r>
          </a:p>
          <a:p>
            <a:pPr marL="628650" lvl="1" indent="-171450">
              <a:buFont typeface="Arial" panose="020B0604020202020204" pitchFamily="34" charset="0"/>
              <a:buChar char="•"/>
            </a:pPr>
            <a:r>
              <a:rPr lang="en-US" b="0" dirty="0"/>
              <a:t>Progressed to pain that impacted any movement of his arm, but now he was scared so he thought if he ignored it, it might just go away. He was afraid of “what it could be” &amp; he is a logger. </a:t>
            </a:r>
          </a:p>
          <a:p>
            <a:pPr marL="628650" lvl="1" indent="-171450">
              <a:buFont typeface="Arial" panose="020B0604020202020204" pitchFamily="34" charset="0"/>
              <a:buChar char="•"/>
            </a:pPr>
            <a:r>
              <a:rPr lang="en-US" b="0" dirty="0"/>
              <a:t>Eventually it was impacting his work to the point that his employer noticed it and forced him to go to a doctor, where he was diagnosed with a massive rotator cuff tear. That is where I met Eric. I rehabbed him following his surgery.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0" dirty="0"/>
              <a:t>Take Away: this was a preventable injury had we focused on minimizing the impact of the job on the shoulder and had properly educated Eric on the resources available to him. This was what highlighted the importance of spreading the news of prevention &amp; ergonomics in Logging. There are far too many loggers who hurt on a daily basis because “They’re a logger”. They often associate it with a right of passage of doing an industry that they are proud to be a part of it. My vision is to make it an industry that they are proud of, but can do for the entire length of a career. That was the vision for this project. How can we improve the trade so that the workforce can retire physically fit &amp; healthy to enjoy retirement at the age of their choosing – rather than retiring because they physically can’t do it anymore.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60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Ask for their thoughts on ergonomics? </a:t>
            </a:r>
          </a:p>
          <a:p>
            <a:pPr marL="628650" lvl="1" indent="-171450">
              <a:buFont typeface="Arial" panose="020B0604020202020204" pitchFamily="34" charset="0"/>
              <a:buChar char="•"/>
            </a:pPr>
            <a:r>
              <a:rPr lang="en-US" dirty="0"/>
              <a:t>Does it speed work up, or slow work down? </a:t>
            </a:r>
          </a:p>
          <a:p>
            <a:pPr marL="628650" lvl="1" indent="-171450">
              <a:buFont typeface="Arial" panose="020B0604020202020204" pitchFamily="34" charset="0"/>
              <a:buChar char="•"/>
            </a:pPr>
            <a:r>
              <a:rPr lang="en-US" dirty="0"/>
              <a:t>Is safety an added benefit to their job, or a perceived hindrance? – Zero in on the industry thought process that feels safety is a barrier. Recognize this thought process &amp; then provide encouragement that our study was done to improve safety, improve efficiency &amp; worked hard to not overpromise results. </a:t>
            </a:r>
          </a:p>
          <a:p>
            <a:endParaRPr lang="en-US" dirty="0"/>
          </a:p>
          <a:p>
            <a:r>
              <a:rPr lang="en-US" b="1" u="sng" dirty="0"/>
              <a:t>Illustrate the Lean component of ergonomics. </a:t>
            </a:r>
          </a:p>
          <a:p>
            <a:pPr marL="628650" lvl="1" indent="-171450">
              <a:buFont typeface="Arial" panose="020B0604020202020204" pitchFamily="34" charset="0"/>
              <a:buChar char="•"/>
            </a:pPr>
            <a:r>
              <a:rPr lang="en-US" dirty="0"/>
              <a:t>Ergonomics is about eliminating waste (Lean principle) in human movement. Ergonomics works to put the worker in a position to be most </a:t>
            </a:r>
            <a:r>
              <a:rPr lang="en-US" dirty="0" err="1"/>
              <a:t>efficienct</a:t>
            </a:r>
            <a:r>
              <a:rPr lang="en-US" dirty="0"/>
              <a:t> by modeling the work to fit their most efficient capabilities.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31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DorsaVi has 3 </a:t>
            </a:r>
            <a:r>
              <a:rPr lang="en-US" b="1" u="sng" dirty="0" err="1"/>
              <a:t>derivitives</a:t>
            </a:r>
            <a:r>
              <a:rPr lang="en-US" b="1" u="sng" dirty="0"/>
              <a:t> that their sensors are utilized: </a:t>
            </a:r>
          </a:p>
          <a:p>
            <a:pPr marL="628650" lvl="1" indent="-171450">
              <a:buFont typeface="Arial" panose="020B0604020202020204" pitchFamily="34" charset="0"/>
              <a:buChar char="•"/>
            </a:pPr>
            <a:r>
              <a:rPr lang="en-US" dirty="0" err="1"/>
              <a:t>ViMove</a:t>
            </a:r>
            <a:r>
              <a:rPr lang="en-US" dirty="0"/>
              <a:t> – Clinical product used in physical therapy clinics &amp; orthopedic groups for monitoring patient outcomes &amp; interventions</a:t>
            </a:r>
          </a:p>
          <a:p>
            <a:pPr marL="628650" lvl="1" indent="-171450">
              <a:buFont typeface="Arial" panose="020B0604020202020204" pitchFamily="34" charset="0"/>
              <a:buChar char="•"/>
            </a:pPr>
            <a:r>
              <a:rPr lang="en-US" dirty="0" err="1"/>
              <a:t>ViPerform</a:t>
            </a:r>
            <a:r>
              <a:rPr lang="en-US" dirty="0"/>
              <a:t> – Professional Sport model that is used all over the world to determine athletes pre-performance capabilities &amp; return to sport capabilities following injury. </a:t>
            </a:r>
          </a:p>
          <a:p>
            <a:pPr marL="628650" lvl="1" indent="-171450">
              <a:buFont typeface="Arial" panose="020B0604020202020204" pitchFamily="34" charset="0"/>
              <a:buChar char="•"/>
            </a:pPr>
            <a:r>
              <a:rPr lang="en-US" dirty="0"/>
              <a:t>ViSafe – Occupational product bringing the same tech from </a:t>
            </a:r>
            <a:r>
              <a:rPr lang="en-US" dirty="0" err="1"/>
              <a:t>ViPerform</a:t>
            </a:r>
            <a:r>
              <a:rPr lang="en-US" dirty="0"/>
              <a:t> to the workplace to objectively quantify a dynamic task with a dynamic measurement for the physical demands of the job/task. This allows for targeted solutions aimed at reducing workplace risk.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39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F2453B-5FCA-4FEB-8B85-AF687E129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54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1944-E3EE-4D78-ADFB-84549372B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6655DE-C994-4AD1-B7B3-1F2FE0EEE9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D386A3-52E5-4529-B73E-1ECF36570CE4}"/>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23AD95C5-3DB9-49FF-ACA3-17D8611FE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1862D-0049-4BC3-99A6-6CF5E60C5218}"/>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72864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3603-C492-4F0F-9F6E-50927D8C9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3BF5C-AC8E-4FAC-B32F-36FE8740A5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AD5B1-0F17-43A6-894E-17AE255C7EA6}"/>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73A4DFF1-0DDD-4AEB-9B3F-0010A8F655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2AB10-9B69-4288-B091-04A8552BFB85}"/>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27902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865F2-67B0-4F83-91A5-F1275022E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12F9C-1133-4C21-9061-61571BBF26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5D4C1-1E0A-4C11-AEB1-21B285331A50}"/>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6429F873-1450-4848-B037-05075D842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2ECF1-B04B-45D1-A603-0463DA10615D}"/>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425244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3D3E-D525-4C7D-9A96-188246E26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30023-049B-4114-AD20-EA3835A7C4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DE9A3-B5C0-4E88-AE67-C8CE91C79652}"/>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7E90C227-B3DC-4B21-ACCB-8F298D239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F04B2-C07D-47DC-ACF9-90C9F708BCD1}"/>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393454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632B-48C6-4A34-ABDA-66AD8AD0F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1E7CA-88CD-4ABF-87DE-4CAF364D4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C3F33F-249D-48FF-9FF3-C5BEE8ED9F43}"/>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EF6F1C62-5067-4AAE-B854-976D26131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C1F67-F8A1-4BBD-AE32-F769B9A7E556}"/>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30509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BCB8-1318-4DB5-B051-6F196A233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89392-7200-4AAE-B8AA-DD38FA5819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71AD9D-4695-4511-B234-1963DBAA9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36FF17-86DC-49D4-A90D-D09389C4EAC6}"/>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6" name="Footer Placeholder 5">
            <a:extLst>
              <a:ext uri="{FF2B5EF4-FFF2-40B4-BE49-F238E27FC236}">
                <a16:creationId xmlns:a16="http://schemas.microsoft.com/office/drawing/2014/main" id="{E49C5930-8A24-45AF-81B1-C3A191260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59EBD-3145-4411-BDA6-697361792EF6}"/>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86890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B978-0595-40FF-BDD6-E31BECC01F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882E3F-F67B-46E5-9FBA-C8D69779E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19CFCA-72B0-4D3F-8E24-E45CBBB286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A3DB34-FBCB-4603-9179-E05635CF3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E54141-F86D-48C8-BDC7-47041DA06E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0F373-8CEC-47AB-818B-1132DCD1ABC0}"/>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8" name="Footer Placeholder 7">
            <a:extLst>
              <a:ext uri="{FF2B5EF4-FFF2-40B4-BE49-F238E27FC236}">
                <a16:creationId xmlns:a16="http://schemas.microsoft.com/office/drawing/2014/main" id="{7CCC9D62-0B13-4E81-B99A-1C1A093E2A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E65FBF-90D3-477E-9D4D-FE79446528E9}"/>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385316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CFEA-E83B-4D11-9453-DD18FC4470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697C0D-DBFA-4A00-B2A2-4E1AE6594DA2}"/>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4" name="Footer Placeholder 3">
            <a:extLst>
              <a:ext uri="{FF2B5EF4-FFF2-40B4-BE49-F238E27FC236}">
                <a16:creationId xmlns:a16="http://schemas.microsoft.com/office/drawing/2014/main" id="{8C4141AC-CDC8-4E33-B19B-E26DF0570C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46FB4A-3628-4287-AC92-63159733028D}"/>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169458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2B516-4C9E-4715-B8BC-BF3C0F845C9E}"/>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3" name="Footer Placeholder 2">
            <a:extLst>
              <a:ext uri="{FF2B5EF4-FFF2-40B4-BE49-F238E27FC236}">
                <a16:creationId xmlns:a16="http://schemas.microsoft.com/office/drawing/2014/main" id="{3A02EDAA-A64E-4D6B-9469-C0836CCF3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CE5931-04E6-4BF6-8768-82234D7F6C9F}"/>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242608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2577-94F8-4D4E-A7E8-095182271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0BAA3F-B832-4E13-8958-DBA3465B9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24C1D3-B932-4EEB-99EF-9052D1667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07BB9B-50D6-4525-827E-264318940057}"/>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6" name="Footer Placeholder 5">
            <a:extLst>
              <a:ext uri="{FF2B5EF4-FFF2-40B4-BE49-F238E27FC236}">
                <a16:creationId xmlns:a16="http://schemas.microsoft.com/office/drawing/2014/main" id="{FEFC4971-FA72-4BDC-8283-F1CD9BE3E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FF765-F627-40C9-BB44-7FFCDE645833}"/>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195866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0C10-1721-42F0-9BA6-6E9AC4B112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D8488D-816C-4468-B2E8-A760D28B1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6B263A-9FA6-4D14-AE53-679F3090CE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65EEC7-6040-4DDE-A186-0CA5AB264314}"/>
              </a:ext>
            </a:extLst>
          </p:cNvPr>
          <p:cNvSpPr>
            <a:spLocks noGrp="1"/>
          </p:cNvSpPr>
          <p:nvPr>
            <p:ph type="dt" sz="half" idx="10"/>
          </p:nvPr>
        </p:nvSpPr>
        <p:spPr/>
        <p:txBody>
          <a:bodyPr/>
          <a:lstStyle/>
          <a:p>
            <a:fld id="{C1D63A3C-12EA-40F4-AC07-9FA44B3F19D6}" type="datetimeFigureOut">
              <a:rPr lang="en-US" smtClean="0"/>
              <a:t>1/26/2018</a:t>
            </a:fld>
            <a:endParaRPr lang="en-US"/>
          </a:p>
        </p:txBody>
      </p:sp>
      <p:sp>
        <p:nvSpPr>
          <p:cNvPr id="6" name="Footer Placeholder 5">
            <a:extLst>
              <a:ext uri="{FF2B5EF4-FFF2-40B4-BE49-F238E27FC236}">
                <a16:creationId xmlns:a16="http://schemas.microsoft.com/office/drawing/2014/main" id="{91620FE1-1957-40C1-AD3A-CE95B4A2A7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3668A-CC05-4EF2-9339-1259B018F590}"/>
              </a:ext>
            </a:extLst>
          </p:cNvPr>
          <p:cNvSpPr>
            <a:spLocks noGrp="1"/>
          </p:cNvSpPr>
          <p:nvPr>
            <p:ph type="sldNum" sz="quarter" idx="12"/>
          </p:nvPr>
        </p:nvSpPr>
        <p:spPr/>
        <p:txBody>
          <a:bodyPr/>
          <a:lstStyle/>
          <a:p>
            <a:fld id="{71528CA4-A39D-401D-A9DA-7739A9C19EC7}" type="slidenum">
              <a:rPr lang="en-US" smtClean="0"/>
              <a:t>‹#›</a:t>
            </a:fld>
            <a:endParaRPr lang="en-US"/>
          </a:p>
        </p:txBody>
      </p:sp>
    </p:spTree>
    <p:extLst>
      <p:ext uri="{BB962C8B-B14F-4D97-AF65-F5344CB8AC3E}">
        <p14:creationId xmlns:p14="http://schemas.microsoft.com/office/powerpoint/2010/main" val="405903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4D547-DA22-4548-B1A9-65AD030AFF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47DAD-D18C-450C-B082-C8A4D1900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1BA0B-F3C1-4FF7-90AE-95317F0001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63A3C-12EA-40F4-AC07-9FA44B3F19D6}" type="datetimeFigureOut">
              <a:rPr lang="en-US" smtClean="0"/>
              <a:t>1/26/2018</a:t>
            </a:fld>
            <a:endParaRPr lang="en-US"/>
          </a:p>
        </p:txBody>
      </p:sp>
      <p:sp>
        <p:nvSpPr>
          <p:cNvPr id="5" name="Footer Placeholder 4">
            <a:extLst>
              <a:ext uri="{FF2B5EF4-FFF2-40B4-BE49-F238E27FC236}">
                <a16:creationId xmlns:a16="http://schemas.microsoft.com/office/drawing/2014/main" id="{79039EC7-8CC8-4F72-B7AC-B456EABC61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8F4E2-A9BF-4D33-B46A-58415DE3A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28CA4-A39D-401D-A9DA-7739A9C19EC7}" type="slidenum">
              <a:rPr lang="en-US" smtClean="0"/>
              <a:t>‹#›</a:t>
            </a:fld>
            <a:endParaRPr lang="en-US"/>
          </a:p>
        </p:txBody>
      </p:sp>
    </p:spTree>
    <p:extLst>
      <p:ext uri="{BB962C8B-B14F-4D97-AF65-F5344CB8AC3E}">
        <p14:creationId xmlns:p14="http://schemas.microsoft.com/office/powerpoint/2010/main" val="248044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590F0D6-7BA9-4835-9441-0294BBD5120C}"/>
              </a:ext>
            </a:extLst>
          </p:cNvPr>
          <p:cNvSpPr>
            <a:spLocks noGrp="1"/>
          </p:cNvSpPr>
          <p:nvPr>
            <p:ph type="ctrTitle"/>
          </p:nvPr>
        </p:nvSpPr>
        <p:spPr>
          <a:xfrm>
            <a:off x="4380588" y="965199"/>
            <a:ext cx="6766078" cy="4927601"/>
          </a:xfrm>
        </p:spPr>
        <p:txBody>
          <a:bodyPr anchor="ctr">
            <a:normAutofit/>
          </a:bodyPr>
          <a:lstStyle/>
          <a:p>
            <a:pPr algn="l"/>
            <a:r>
              <a:rPr lang="en-US" sz="5400">
                <a:solidFill>
                  <a:schemeClr val="tx1">
                    <a:lumMod val="85000"/>
                    <a:lumOff val="15000"/>
                  </a:schemeClr>
                </a:solidFill>
              </a:rPr>
              <a:t>Best Practice </a:t>
            </a:r>
            <a:br>
              <a:rPr lang="en-US" sz="5400">
                <a:solidFill>
                  <a:schemeClr val="tx1">
                    <a:lumMod val="85000"/>
                    <a:lumOff val="15000"/>
                  </a:schemeClr>
                </a:solidFill>
              </a:rPr>
            </a:br>
            <a:r>
              <a:rPr lang="en-US" sz="5400">
                <a:solidFill>
                  <a:schemeClr val="tx1">
                    <a:lumMod val="85000"/>
                    <a:lumOff val="15000"/>
                  </a:schemeClr>
                </a:solidFill>
              </a:rPr>
              <a:t>Train the Trainer</a:t>
            </a:r>
          </a:p>
        </p:txBody>
      </p:sp>
      <p:sp>
        <p:nvSpPr>
          <p:cNvPr id="3" name="Subtitle 2">
            <a:extLst>
              <a:ext uri="{FF2B5EF4-FFF2-40B4-BE49-F238E27FC236}">
                <a16:creationId xmlns:a16="http://schemas.microsoft.com/office/drawing/2014/main" id="{5F7A6F0B-967D-4CA9-88DD-FE9604979512}"/>
              </a:ext>
            </a:extLst>
          </p:cNvPr>
          <p:cNvSpPr>
            <a:spLocks noGrp="1"/>
          </p:cNvSpPr>
          <p:nvPr>
            <p:ph type="subTitle" idx="1"/>
          </p:nvPr>
        </p:nvSpPr>
        <p:spPr>
          <a:xfrm>
            <a:off x="1023257" y="965198"/>
            <a:ext cx="2707937" cy="4927602"/>
          </a:xfrm>
        </p:spPr>
        <p:txBody>
          <a:bodyPr anchor="ctr">
            <a:normAutofit/>
          </a:bodyPr>
          <a:lstStyle/>
          <a:p>
            <a:pPr algn="r"/>
            <a:r>
              <a:rPr lang="en-US" sz="2000" dirty="0">
                <a:solidFill>
                  <a:schemeClr val="accent6">
                    <a:lumMod val="75000"/>
                  </a:schemeClr>
                </a:solidFill>
              </a:rPr>
              <a:t>Ergonomics in Logging</a:t>
            </a:r>
          </a:p>
        </p:txBody>
      </p:sp>
      <p:pic>
        <p:nvPicPr>
          <p:cNvPr id="6" name="Content Placeholder 10" descr="A picture containing screenshot&#10;&#10;Description generated with high confidence">
            <a:extLst>
              <a:ext uri="{FF2B5EF4-FFF2-40B4-BE49-F238E27FC236}">
                <a16:creationId xmlns:a16="http://schemas.microsoft.com/office/drawing/2014/main" id="{FAE59ED4-DB81-4E53-8A18-AEC1E22E45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7" name="Content Placeholder 8" descr="A close up of a logo&#10;&#10;Description generated with very high confidence">
            <a:extLst>
              <a:ext uri="{FF2B5EF4-FFF2-40B4-BE49-F238E27FC236}">
                <a16:creationId xmlns:a16="http://schemas.microsoft.com/office/drawing/2014/main" id="{F50CA7B3-A922-4244-9E76-AACA54A7F6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36453" y="3804282"/>
            <a:ext cx="3644902" cy="2733676"/>
          </a:xfrm>
          <a:prstGeom prst="rect">
            <a:avLst/>
          </a:prstGeom>
        </p:spPr>
      </p:pic>
      <p:pic>
        <p:nvPicPr>
          <p:cNvPr id="5" name="Picture 4">
            <a:extLst>
              <a:ext uri="{FF2B5EF4-FFF2-40B4-BE49-F238E27FC236}">
                <a16:creationId xmlns:a16="http://schemas.microsoft.com/office/drawing/2014/main" id="{2E3D0CDB-212E-4221-8877-D5FBEB659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664" y="4822862"/>
            <a:ext cx="3482580" cy="696516"/>
          </a:xfrm>
          <a:prstGeom prst="rect">
            <a:avLst/>
          </a:prstGeom>
        </p:spPr>
      </p:pic>
    </p:spTree>
    <p:extLst>
      <p:ext uri="{BB962C8B-B14F-4D97-AF65-F5344CB8AC3E}">
        <p14:creationId xmlns:p14="http://schemas.microsoft.com/office/powerpoint/2010/main" val="338930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22563F-0E70-48A3-B925-62EC2490E1F8}"/>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27C128-F251-42D2-ABAD-0DC677ED55AF}"/>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C1AEC852-053F-4715-81BE-B2E206C07D22}"/>
              </a:ext>
            </a:extLst>
          </p:cNvPr>
          <p:cNvSpPr>
            <a:spLocks noGrp="1"/>
          </p:cNvSpPr>
          <p:nvPr>
            <p:ph type="body" sz="half" idx="2"/>
          </p:nvPr>
        </p:nvSpPr>
        <p:spPr>
          <a:xfrm>
            <a:off x="839788" y="2057400"/>
            <a:ext cx="4397895" cy="3811588"/>
          </a:xfrm>
        </p:spPr>
        <p:txBody>
          <a:bodyPr>
            <a:normAutofit/>
          </a:bodyPr>
          <a:lstStyle/>
          <a:p>
            <a:pPr marL="342900" indent="-342900">
              <a:buFont typeface="+mj-lt"/>
              <a:buAutoNum type="arabicPeriod"/>
            </a:pPr>
            <a:r>
              <a:rPr lang="en-US" dirty="0"/>
              <a:t>Speaker Introductions</a:t>
            </a:r>
          </a:p>
          <a:p>
            <a:pPr marL="342900" indent="-342900">
              <a:buFont typeface="+mj-lt"/>
              <a:buAutoNum type="arabicPeriod"/>
            </a:pPr>
            <a:r>
              <a:rPr lang="en-US" dirty="0"/>
              <a:t>Project Background – Why does this matter? </a:t>
            </a:r>
          </a:p>
          <a:p>
            <a:pPr marL="342900" indent="-342900">
              <a:buFont typeface="+mj-lt"/>
              <a:buAutoNum type="arabicPeriod"/>
            </a:pPr>
            <a:r>
              <a:rPr lang="en-US" dirty="0"/>
              <a:t>What is Ergonomics? </a:t>
            </a:r>
          </a:p>
          <a:p>
            <a:pPr marL="342900" indent="-342900">
              <a:buFont typeface="+mj-lt"/>
              <a:buAutoNum type="arabicPeriod"/>
            </a:pPr>
            <a:r>
              <a:rPr lang="en-US" dirty="0"/>
              <a:t>What is DorsaVi Technology? </a:t>
            </a:r>
          </a:p>
          <a:p>
            <a:pPr marL="800100" lvl="1" indent="-342900">
              <a:buFont typeface="Arial" panose="020B0604020202020204" pitchFamily="34" charset="0"/>
              <a:buChar char="•"/>
            </a:pPr>
            <a:r>
              <a:rPr lang="en-US" dirty="0"/>
              <a:t>Project Overview </a:t>
            </a:r>
          </a:p>
          <a:p>
            <a:pPr marL="342900" indent="-342900">
              <a:buFont typeface="+mj-lt"/>
              <a:buAutoNum type="arabicPeriod"/>
            </a:pPr>
            <a:r>
              <a:rPr lang="en-US" dirty="0"/>
              <a:t>Identified Ergonomic Best Practices</a:t>
            </a:r>
          </a:p>
          <a:p>
            <a:pPr marL="800100" lvl="1" indent="-342900">
              <a:buFont typeface="Arial" panose="020B0604020202020204" pitchFamily="34" charset="0"/>
              <a:buChar char="•"/>
            </a:pPr>
            <a:r>
              <a:rPr lang="en-US" dirty="0"/>
              <a:t>Equipment Operator</a:t>
            </a:r>
          </a:p>
          <a:p>
            <a:pPr marL="800100" lvl="1" indent="-342900">
              <a:buFont typeface="Arial" panose="020B0604020202020204" pitchFamily="34" charset="0"/>
              <a:buChar char="•"/>
            </a:pPr>
            <a:r>
              <a:rPr lang="en-US" dirty="0"/>
              <a:t>Rigging Men</a:t>
            </a:r>
          </a:p>
          <a:p>
            <a:pPr marL="800100" lvl="1" indent="-342900">
              <a:buFont typeface="Arial" panose="020B0604020202020204" pitchFamily="34" charset="0"/>
              <a:buChar char="•"/>
            </a:pPr>
            <a:r>
              <a:rPr lang="en-US" dirty="0"/>
              <a:t>Timber Cutters</a:t>
            </a:r>
          </a:p>
          <a:p>
            <a:pPr marL="342900" indent="-342900">
              <a:buFont typeface="+mj-lt"/>
              <a:buAutoNum type="arabicPeriod"/>
            </a:pPr>
            <a:r>
              <a:rPr lang="en-US" dirty="0"/>
              <a:t>Human Performance Recommendations</a:t>
            </a:r>
          </a:p>
          <a:p>
            <a:pPr marL="342900" indent="-342900">
              <a:buFont typeface="+mj-lt"/>
              <a:buAutoNum type="arabicPeriod"/>
            </a:pPr>
            <a:r>
              <a:rPr lang="en-US" dirty="0"/>
              <a:t>Opportunities for Further Development</a:t>
            </a:r>
          </a:p>
        </p:txBody>
      </p:sp>
      <p:pic>
        <p:nvPicPr>
          <p:cNvPr id="12" name="Content Placeholder 10" descr="A picture containing screenshot&#10;&#10;Description generated with high confidence">
            <a:extLst>
              <a:ext uri="{FF2B5EF4-FFF2-40B4-BE49-F238E27FC236}">
                <a16:creationId xmlns:a16="http://schemas.microsoft.com/office/drawing/2014/main" id="{4141CFE7-4FB8-4E82-95B4-3A76D441D3E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
        <p:nvSpPr>
          <p:cNvPr id="14" name="Content Placeholder 13">
            <a:extLst>
              <a:ext uri="{FF2B5EF4-FFF2-40B4-BE49-F238E27FC236}">
                <a16:creationId xmlns:a16="http://schemas.microsoft.com/office/drawing/2014/main" id="{66B652DD-58D9-4746-9B4D-A138C7A4D0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2214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5A881-D847-4B1C-A145-1A25E458B5F8}"/>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19DDF4-392E-4EBC-99CE-85146672BC4F}"/>
              </a:ext>
            </a:extLst>
          </p:cNvPr>
          <p:cNvSpPr>
            <a:spLocks noGrp="1"/>
          </p:cNvSpPr>
          <p:nvPr>
            <p:ph type="title"/>
          </p:nvPr>
        </p:nvSpPr>
        <p:spPr/>
        <p:txBody>
          <a:bodyPr/>
          <a:lstStyle/>
          <a:p>
            <a:r>
              <a:rPr lang="en-US" dirty="0"/>
              <a:t>Nic Patee, DPT</a:t>
            </a:r>
          </a:p>
        </p:txBody>
      </p:sp>
      <p:pic>
        <p:nvPicPr>
          <p:cNvPr id="9" name="Content Placeholder 8" descr="A close up of a logo&#10;&#10;Description generated with very high confidence">
            <a:extLst>
              <a:ext uri="{FF2B5EF4-FFF2-40B4-BE49-F238E27FC236}">
                <a16:creationId xmlns:a16="http://schemas.microsoft.com/office/drawing/2014/main" id="{8804B07B-4C40-48EB-AE92-911DB7946555}"/>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a:extLst>
              <a:ext uri="{FF2B5EF4-FFF2-40B4-BE49-F238E27FC236}">
                <a16:creationId xmlns:a16="http://schemas.microsoft.com/office/drawing/2014/main" id="{480D1ADC-AC9F-4B88-BE00-96CBC9048C77}"/>
              </a:ext>
            </a:extLst>
          </p:cNvPr>
          <p:cNvSpPr>
            <a:spLocks noGrp="1"/>
          </p:cNvSpPr>
          <p:nvPr>
            <p:ph type="body" sz="half" idx="2"/>
          </p:nvPr>
        </p:nvSpPr>
        <p:spPr/>
        <p:txBody>
          <a:bodyPr>
            <a:normAutofit lnSpcReduction="10000"/>
          </a:bodyPr>
          <a:lstStyle/>
          <a:p>
            <a:r>
              <a:rPr lang="en-US" dirty="0"/>
              <a:t>Work Right NW – Founder &amp; CEO</a:t>
            </a:r>
          </a:p>
          <a:p>
            <a:endParaRPr lang="en-US" dirty="0"/>
          </a:p>
          <a:p>
            <a:endParaRPr lang="en-US" dirty="0"/>
          </a:p>
          <a:p>
            <a:endParaRPr lang="en-US" dirty="0"/>
          </a:p>
          <a:p>
            <a:r>
              <a:rPr lang="en-US" dirty="0"/>
              <a:t>Work Right recognizes that corporations are struggling with the impacts of musculoskeletal injuries and the impact they have on their workforce. Because of this we have developed a program that integrates the expertise of injury prevention from sports sciences and are integrating them into the workforce to allow corporations to maximize the capabilities &amp; efficiencies of their workforce by keeping them healthy &amp; safe. </a:t>
            </a:r>
          </a:p>
        </p:txBody>
      </p:sp>
      <p:pic>
        <p:nvPicPr>
          <p:cNvPr id="6" name="Content Placeholder 10" descr="A picture containing screenshot&#10;&#10;Description generated with high confidence">
            <a:extLst>
              <a:ext uri="{FF2B5EF4-FFF2-40B4-BE49-F238E27FC236}">
                <a16:creationId xmlns:a16="http://schemas.microsoft.com/office/drawing/2014/main" id="{E1732A99-AA65-4AFF-B9A5-6C0CADAE5C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1810499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F955CF-C1CA-4C6F-A49E-63C78113F767}"/>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A40B7C81-33AB-486A-96A6-1C9533051B12}"/>
              </a:ext>
            </a:extLst>
          </p:cNvPr>
          <p:cNvSpPr>
            <a:spLocks noGrp="1"/>
          </p:cNvSpPr>
          <p:nvPr>
            <p:ph type="title"/>
          </p:nvPr>
        </p:nvSpPr>
        <p:spPr/>
        <p:txBody>
          <a:bodyPr/>
          <a:lstStyle/>
          <a:p>
            <a:r>
              <a:rPr lang="en-US" dirty="0"/>
              <a:t>Why does this matter? </a:t>
            </a:r>
          </a:p>
        </p:txBody>
      </p:sp>
      <p:sp>
        <p:nvSpPr>
          <p:cNvPr id="6" name="Content Placeholder 5">
            <a:extLst>
              <a:ext uri="{FF2B5EF4-FFF2-40B4-BE49-F238E27FC236}">
                <a16:creationId xmlns:a16="http://schemas.microsoft.com/office/drawing/2014/main" id="{DE53D76C-E8AB-4F02-8113-0ECCC6683AD3}"/>
              </a:ext>
            </a:extLst>
          </p:cNvPr>
          <p:cNvSpPr>
            <a:spLocks noGrp="1"/>
          </p:cNvSpPr>
          <p:nvPr>
            <p:ph sz="half" idx="1"/>
          </p:nvPr>
        </p:nvSpPr>
        <p:spPr/>
        <p:txBody>
          <a:bodyPr/>
          <a:lstStyle/>
          <a:p>
            <a:r>
              <a:rPr lang="en-US" dirty="0"/>
              <a:t>What are the most common injuries that you have seen in logging? </a:t>
            </a:r>
          </a:p>
          <a:p>
            <a:r>
              <a:rPr lang="en-US" dirty="0"/>
              <a:t>How many of you have had back or shoulder pain within the last year?  </a:t>
            </a:r>
          </a:p>
          <a:p>
            <a:r>
              <a:rPr lang="en-US" dirty="0"/>
              <a:t>What kind of impact would it make for your organization if your workforce was healthy &amp; efficient day in &amp; day out? </a:t>
            </a:r>
          </a:p>
        </p:txBody>
      </p:sp>
      <p:pic>
        <p:nvPicPr>
          <p:cNvPr id="3" name="Content Placeholder 2" descr="A picture containing clothing&#10;&#10;Description generated with high confidence">
            <a:extLst>
              <a:ext uri="{FF2B5EF4-FFF2-40B4-BE49-F238E27FC236}">
                <a16:creationId xmlns:a16="http://schemas.microsoft.com/office/drawing/2014/main" id="{CB21A5D3-B482-41FF-B33A-1CB1F7A4A0EA}"/>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72200" y="1825625"/>
            <a:ext cx="5181600" cy="3497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10" descr="A picture containing screenshot&#10;&#10;Description generated with high confidence">
            <a:extLst>
              <a:ext uri="{FF2B5EF4-FFF2-40B4-BE49-F238E27FC236}">
                <a16:creationId xmlns:a16="http://schemas.microsoft.com/office/drawing/2014/main" id="{5FB5F0B0-8E17-499F-8A11-89D45D5A287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254518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6F6382-14AA-4E71-B90E-E56E68DD73A2}"/>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6D3A8B-8760-4A7E-9E48-DA3A86513475}"/>
              </a:ext>
            </a:extLst>
          </p:cNvPr>
          <p:cNvSpPr>
            <a:spLocks noGrp="1"/>
          </p:cNvSpPr>
          <p:nvPr>
            <p:ph type="title"/>
          </p:nvPr>
        </p:nvSpPr>
        <p:spPr/>
        <p:txBody>
          <a:bodyPr/>
          <a:lstStyle/>
          <a:p>
            <a:r>
              <a:rPr lang="en-US" dirty="0"/>
              <a:t>Why it is important to me? </a:t>
            </a:r>
          </a:p>
        </p:txBody>
      </p:sp>
      <p:sp>
        <p:nvSpPr>
          <p:cNvPr id="3" name="Content Placeholder 2">
            <a:extLst>
              <a:ext uri="{FF2B5EF4-FFF2-40B4-BE49-F238E27FC236}">
                <a16:creationId xmlns:a16="http://schemas.microsoft.com/office/drawing/2014/main" id="{DD927124-F6D5-417D-BDAF-8B3296BAAEF0}"/>
              </a:ext>
            </a:extLst>
          </p:cNvPr>
          <p:cNvSpPr>
            <a:spLocks noGrp="1"/>
          </p:cNvSpPr>
          <p:nvPr>
            <p:ph sz="half" idx="1"/>
          </p:nvPr>
        </p:nvSpPr>
        <p:spPr/>
        <p:txBody>
          <a:bodyPr/>
          <a:lstStyle/>
          <a:p>
            <a:r>
              <a:rPr lang="en-US" dirty="0"/>
              <a:t>I grew up a rigging man</a:t>
            </a:r>
          </a:p>
          <a:p>
            <a:pPr lvl="1"/>
            <a:r>
              <a:rPr lang="en-US" dirty="0"/>
              <a:t>Set chokers, pulled rigging and chased for the summers when in college</a:t>
            </a:r>
          </a:p>
          <a:p>
            <a:pPr lvl="1"/>
            <a:r>
              <a:rPr lang="en-US" dirty="0"/>
              <a:t>Worked for Chilton Logging</a:t>
            </a:r>
          </a:p>
          <a:p>
            <a:pPr marL="457200" lvl="1" indent="0">
              <a:buNone/>
            </a:pPr>
            <a:endParaRPr lang="en-US" dirty="0"/>
          </a:p>
          <a:p>
            <a:r>
              <a:rPr lang="en-US" dirty="0"/>
              <a:t>Share Eric’s Story</a:t>
            </a:r>
          </a:p>
        </p:txBody>
      </p:sp>
      <p:sp>
        <p:nvSpPr>
          <p:cNvPr id="4" name="Content Placeholder 3">
            <a:extLst>
              <a:ext uri="{FF2B5EF4-FFF2-40B4-BE49-F238E27FC236}">
                <a16:creationId xmlns:a16="http://schemas.microsoft.com/office/drawing/2014/main" id="{75820D3E-1697-458F-93DD-0054C68DC9BB}"/>
              </a:ext>
            </a:extLst>
          </p:cNvPr>
          <p:cNvSpPr>
            <a:spLocks noGrp="1"/>
          </p:cNvSpPr>
          <p:nvPr>
            <p:ph sz="half" idx="2"/>
          </p:nvPr>
        </p:nvSpPr>
        <p:spPr/>
        <p:txBody>
          <a:bodyPr/>
          <a:lstStyle/>
          <a:p>
            <a:endParaRPr lang="en-US"/>
          </a:p>
        </p:txBody>
      </p:sp>
      <p:pic>
        <p:nvPicPr>
          <p:cNvPr id="6" name="Content Placeholder 10" descr="A picture containing screenshot&#10;&#10;Description generated with high confidence">
            <a:extLst>
              <a:ext uri="{FF2B5EF4-FFF2-40B4-BE49-F238E27FC236}">
                <a16:creationId xmlns:a16="http://schemas.microsoft.com/office/drawing/2014/main" id="{20AAB7C2-E476-4DA8-8132-95839160DAD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44754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AAF5C1-46F7-4A9E-ACA9-DC87CDCBF9A4}"/>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43209B-3FD4-42E9-BF62-0B6564801EA5}"/>
              </a:ext>
            </a:extLst>
          </p:cNvPr>
          <p:cNvSpPr>
            <a:spLocks noGrp="1"/>
          </p:cNvSpPr>
          <p:nvPr>
            <p:ph type="title"/>
          </p:nvPr>
        </p:nvSpPr>
        <p:spPr/>
        <p:txBody>
          <a:bodyPr/>
          <a:lstStyle/>
          <a:p>
            <a:r>
              <a:rPr lang="en-US" dirty="0"/>
              <a:t>What is ergonomics? </a:t>
            </a:r>
          </a:p>
        </p:txBody>
      </p:sp>
      <p:sp>
        <p:nvSpPr>
          <p:cNvPr id="3" name="Content Placeholder 2">
            <a:extLst>
              <a:ext uri="{FF2B5EF4-FFF2-40B4-BE49-F238E27FC236}">
                <a16:creationId xmlns:a16="http://schemas.microsoft.com/office/drawing/2014/main" id="{A195974E-C814-4BAD-B1D3-5B5FD8F132A6}"/>
              </a:ext>
            </a:extLst>
          </p:cNvPr>
          <p:cNvSpPr>
            <a:spLocks noGrp="1"/>
          </p:cNvSpPr>
          <p:nvPr>
            <p:ph sz="half" idx="1"/>
          </p:nvPr>
        </p:nvSpPr>
        <p:spPr/>
        <p:txBody>
          <a:bodyPr>
            <a:normAutofit/>
          </a:bodyPr>
          <a:lstStyle/>
          <a:p>
            <a:r>
              <a:rPr lang="en-US" dirty="0"/>
              <a:t>“Ergonomics is defined as the application of human biological sciences with the engineering sciences to achieve optimum mutual adjustment of people and their work, the benefits measured in terms of human efficiency &amp; well-being”</a:t>
            </a:r>
          </a:p>
          <a:p>
            <a:pPr marL="457200" lvl="1" indent="0">
              <a:buNone/>
            </a:pPr>
            <a:r>
              <a:rPr lang="en-US" sz="1400" dirty="0"/>
              <a:t>https://www.csuchico.edu/ehs/_pdf/ergonomics_defined.pdf</a:t>
            </a:r>
          </a:p>
          <a:p>
            <a:r>
              <a:rPr lang="en-US" dirty="0"/>
              <a:t>Simply put, ergonomics is fitting the work to the worker.</a:t>
            </a:r>
          </a:p>
        </p:txBody>
      </p:sp>
      <p:pic>
        <p:nvPicPr>
          <p:cNvPr id="6" name="Content Placeholder 10" descr="A picture containing screenshot&#10;&#10;Description generated with high confidence">
            <a:extLst>
              <a:ext uri="{FF2B5EF4-FFF2-40B4-BE49-F238E27FC236}">
                <a16:creationId xmlns:a16="http://schemas.microsoft.com/office/drawing/2014/main" id="{3CD5CDF7-55A3-4261-8394-EBCF1573FC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pic>
        <p:nvPicPr>
          <p:cNvPr id="9" name="Content Placeholder 8" descr="A close up of a sign&#10;&#10;Description generated with very high confidence">
            <a:extLst>
              <a:ext uri="{FF2B5EF4-FFF2-40B4-BE49-F238E27FC236}">
                <a16:creationId xmlns:a16="http://schemas.microsoft.com/office/drawing/2014/main" id="{C0F3EDDE-E152-4934-95A7-FF79992BD130}"/>
              </a:ext>
            </a:extLst>
          </p:cNvPr>
          <p:cNvPicPr>
            <a:picLocks noGrp="1" noChangeAspect="1"/>
          </p:cNvPicPr>
          <p:nvPr>
            <p:ph sz="half" idx="2"/>
          </p:nvPr>
        </p:nvPicPr>
        <p:blipFill>
          <a:blip r:embed="rId4" cstate="hq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271022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FD0B6E-0323-487B-AB54-2CD1780B2CC3}"/>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D4E8CC4-7FE7-4F04-A7F5-0B16BA5585A0}"/>
              </a:ext>
            </a:extLst>
          </p:cNvPr>
          <p:cNvSpPr txBox="1">
            <a:spLocks/>
          </p:cNvSpPr>
          <p:nvPr/>
        </p:nvSpPr>
        <p:spPr>
          <a:xfrm>
            <a:off x="914400" y="620688"/>
            <a:ext cx="10261600" cy="6747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a:ln>
                  <a:noFill/>
                </a:ln>
                <a:solidFill>
                  <a:prstClr val="black"/>
                </a:solidFill>
                <a:effectLst/>
                <a:uLnTx/>
                <a:uFillTx/>
                <a:latin typeface="Calibri Light" panose="020F0302020204030204"/>
                <a:ea typeface="+mj-ea"/>
                <a:cs typeface="+mj-cs"/>
              </a:rPr>
              <a:t>dorsaVi </a:t>
            </a:r>
            <a:r>
              <a:rPr kumimoji="0" lang="en-AU" sz="4400" b="0" i="0" u="none" strike="noStrike" kern="1200" cap="all" spc="0" normalizeH="0" baseline="0" noProof="0">
                <a:ln>
                  <a:noFill/>
                </a:ln>
                <a:solidFill>
                  <a:prstClr val="black"/>
                </a:solidFill>
                <a:effectLst/>
                <a:uLnTx/>
                <a:uFillTx/>
                <a:latin typeface="Calibri Light" panose="020F0302020204030204"/>
                <a:ea typeface="+mj-ea"/>
                <a:cs typeface="+mj-cs"/>
              </a:rPr>
              <a:t>work across three sectors </a:t>
            </a:r>
            <a:endParaRPr kumimoji="0" lang="en-AU" sz="4400" b="0"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pic>
        <p:nvPicPr>
          <p:cNvPr id="6" name="Picture 5">
            <a:extLst>
              <a:ext uri="{FF2B5EF4-FFF2-40B4-BE49-F238E27FC236}">
                <a16:creationId xmlns:a16="http://schemas.microsoft.com/office/drawing/2014/main" id="{9F98894F-63AA-441B-98B5-18B8122485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59496" y="1293052"/>
            <a:ext cx="2867500" cy="4296188"/>
          </a:xfrm>
          <a:prstGeom prst="rect">
            <a:avLst/>
          </a:prstGeom>
        </p:spPr>
      </p:pic>
      <p:pic>
        <p:nvPicPr>
          <p:cNvPr id="7" name="Picture 6">
            <a:extLst>
              <a:ext uri="{FF2B5EF4-FFF2-40B4-BE49-F238E27FC236}">
                <a16:creationId xmlns:a16="http://schemas.microsoft.com/office/drawing/2014/main" id="{4025E9C4-2CDD-467B-B309-4BF67CB37F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83832" y="1293051"/>
            <a:ext cx="2776943" cy="4296189"/>
          </a:xfrm>
          <a:prstGeom prst="rect">
            <a:avLst/>
          </a:prstGeom>
        </p:spPr>
      </p:pic>
      <p:pic>
        <p:nvPicPr>
          <p:cNvPr id="8" name="Picture 7">
            <a:extLst>
              <a:ext uri="{FF2B5EF4-FFF2-40B4-BE49-F238E27FC236}">
                <a16:creationId xmlns:a16="http://schemas.microsoft.com/office/drawing/2014/main" id="{D9B0E499-A8AC-40FD-83C4-9F36E22A6E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65264" y="1293051"/>
            <a:ext cx="2867240" cy="4296189"/>
          </a:xfrm>
          <a:prstGeom prst="rect">
            <a:avLst/>
          </a:prstGeom>
        </p:spPr>
      </p:pic>
      <p:pic>
        <p:nvPicPr>
          <p:cNvPr id="9" name="Picture 8">
            <a:extLst>
              <a:ext uri="{FF2B5EF4-FFF2-40B4-BE49-F238E27FC236}">
                <a16:creationId xmlns:a16="http://schemas.microsoft.com/office/drawing/2014/main" id="{CCDBB9CC-FCC6-42C4-9394-C85074FF29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05842" y="5200961"/>
            <a:ext cx="1786083" cy="388279"/>
          </a:xfrm>
          <a:prstGeom prst="rect">
            <a:avLst/>
          </a:prstGeom>
        </p:spPr>
      </p:pic>
      <p:pic>
        <p:nvPicPr>
          <p:cNvPr id="10" name="Picture 9">
            <a:extLst>
              <a:ext uri="{FF2B5EF4-FFF2-40B4-BE49-F238E27FC236}">
                <a16:creationId xmlns:a16="http://schemas.microsoft.com/office/drawing/2014/main" id="{1F7960FC-9A8C-458D-9767-36DB375736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38507" y="5175283"/>
            <a:ext cx="1972458" cy="413957"/>
          </a:xfrm>
          <a:prstGeom prst="rect">
            <a:avLst/>
          </a:prstGeom>
        </p:spPr>
      </p:pic>
      <p:pic>
        <p:nvPicPr>
          <p:cNvPr id="11" name="Picture 10">
            <a:extLst>
              <a:ext uri="{FF2B5EF4-FFF2-40B4-BE49-F238E27FC236}">
                <a16:creationId xmlns:a16="http://schemas.microsoft.com/office/drawing/2014/main" id="{29CC8840-A021-4EC5-B547-AA3FA8CFBE1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90982" y="5200960"/>
            <a:ext cx="2562642" cy="388279"/>
          </a:xfrm>
          <a:prstGeom prst="rect">
            <a:avLst/>
          </a:prstGeom>
        </p:spPr>
      </p:pic>
      <p:pic>
        <p:nvPicPr>
          <p:cNvPr id="13" name="Content Placeholder 10" descr="A picture containing screenshot&#10;&#10;Description generated with high confidence">
            <a:extLst>
              <a:ext uri="{FF2B5EF4-FFF2-40B4-BE49-F238E27FC236}">
                <a16:creationId xmlns:a16="http://schemas.microsoft.com/office/drawing/2014/main" id="{836F8D70-1E23-4FA9-AD15-DEE266E7AD8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328534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FB5CD1-5816-403E-9898-8B62DCF3B25C}"/>
              </a:ext>
            </a:extLst>
          </p:cNvPr>
          <p:cNvSpPr/>
          <p:nvPr/>
        </p:nvSpPr>
        <p:spPr>
          <a:xfrm>
            <a:off x="381000" y="304800"/>
            <a:ext cx="11391900" cy="619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0070C0"/>
                </a:solidFill>
              </a:rPr>
              <a:t>http://www.dorsavi.com/us/en/visafe/</a:t>
            </a:r>
            <a:endParaRPr kumimoji="0" lang="en-US" sz="1800" b="0" i="0" u="none" strike="noStrike" kern="1200" cap="none" spc="0" normalizeH="0" baseline="0" noProof="0" dirty="0">
              <a:ln>
                <a:noFill/>
              </a:ln>
              <a:solidFill>
                <a:srgbClr val="0070C0"/>
              </a:solidFill>
              <a:effectLst/>
              <a:uLnTx/>
              <a:uFillTx/>
              <a:latin typeface="Calibri" panose="020F0502020204030204"/>
            </a:endParaRPr>
          </a:p>
        </p:txBody>
      </p:sp>
      <p:sp>
        <p:nvSpPr>
          <p:cNvPr id="6" name="Title 5">
            <a:extLst>
              <a:ext uri="{FF2B5EF4-FFF2-40B4-BE49-F238E27FC236}">
                <a16:creationId xmlns:a16="http://schemas.microsoft.com/office/drawing/2014/main" id="{6D3058E7-50D9-4D13-81A5-2ADAF0E75DA4}"/>
              </a:ext>
            </a:extLst>
          </p:cNvPr>
          <p:cNvSpPr>
            <a:spLocks noGrp="1"/>
          </p:cNvSpPr>
          <p:nvPr>
            <p:ph type="title"/>
          </p:nvPr>
        </p:nvSpPr>
        <p:spPr>
          <a:xfrm>
            <a:off x="914400" y="0"/>
            <a:ext cx="10515600" cy="1325563"/>
          </a:xfrm>
        </p:spPr>
        <p:txBody>
          <a:bodyPr/>
          <a:lstStyle/>
          <a:p>
            <a:r>
              <a:rPr lang="en-US" dirty="0"/>
              <a:t>ViSafe in the field…</a:t>
            </a:r>
          </a:p>
        </p:txBody>
      </p:sp>
      <p:pic>
        <p:nvPicPr>
          <p:cNvPr id="7" name="Content Placeholder 10" descr="A picture containing screenshot&#10;&#10;Description generated with high confidence">
            <a:extLst>
              <a:ext uri="{FF2B5EF4-FFF2-40B4-BE49-F238E27FC236}">
                <a16:creationId xmlns:a16="http://schemas.microsoft.com/office/drawing/2014/main" id="{90B89A14-270F-40E7-88A2-5D42A89291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305" y="5977510"/>
            <a:ext cx="2169258" cy="677290"/>
          </a:xfrm>
          <a:prstGeom prst="rect">
            <a:avLst/>
          </a:prstGeom>
        </p:spPr>
      </p:pic>
    </p:spTree>
    <p:extLst>
      <p:ext uri="{BB962C8B-B14F-4D97-AF65-F5344CB8AC3E}">
        <p14:creationId xmlns:p14="http://schemas.microsoft.com/office/powerpoint/2010/main" val="2595514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1230</Words>
  <Application>Microsoft Office PowerPoint</Application>
  <PresentationFormat>Widescreen</PresentationFormat>
  <Paragraphs>80</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Best Practice  Train the Trainer</vt:lpstr>
      <vt:lpstr>Objective</vt:lpstr>
      <vt:lpstr>Nic Patee, DPT</vt:lpstr>
      <vt:lpstr>Why does this matter? </vt:lpstr>
      <vt:lpstr>Why it is important to me? </vt:lpstr>
      <vt:lpstr>What is ergonomics? </vt:lpstr>
      <vt:lpstr>PowerPoint Presentation</vt:lpstr>
      <vt:lpstr>ViSafe in the field…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Train the Trainer</dc:title>
  <dc:creator>Mindy Patee</dc:creator>
  <cp:lastModifiedBy>Sortor, Katherine (LNI)</cp:lastModifiedBy>
  <cp:revision>3</cp:revision>
  <dcterms:created xsi:type="dcterms:W3CDTF">2018-01-16T19:06:37Z</dcterms:created>
  <dcterms:modified xsi:type="dcterms:W3CDTF">2018-01-26T16:37:32Z</dcterms:modified>
</cp:coreProperties>
</file>