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8" d="100"/>
          <a:sy n="88" d="100"/>
        </p:scale>
        <p:origin x="45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A8C131-C1BD-4EDC-B987-69A0388BDD5E}" type="datetimeFigureOut">
              <a:rPr lang="en-US" smtClean="0"/>
              <a:t>1/26/2018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6F667A-1C91-4A2E-85EF-950C6B852522}" type="slidenum">
              <a:rPr lang="en-US" smtClean="0"/>
              <a:t>‹#›</a:t>
            </a:fld>
            <a:endParaRPr lang="en-US"/>
          </a:p>
        </p:txBody>
      </p:sp>
    </p:spTree>
    <p:extLst>
      <p:ext uri="{BB962C8B-B14F-4D97-AF65-F5344CB8AC3E}">
        <p14:creationId xmlns:p14="http://schemas.microsoft.com/office/powerpoint/2010/main" val="3257903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Pulling chokers with the elbow pinned at the side was also assessed, however it also had similar values to pulling behind the body. Reasoning for this may be: </a:t>
            </a:r>
          </a:p>
          <a:p>
            <a:endParaRPr lang="en-US" dirty="0"/>
          </a:p>
          <a:p>
            <a:r>
              <a:rPr lang="en-US" baseline="0" dirty="0"/>
              <a:t>Shoulder ROM remains high despite elbows being pinned. Possible explanations for this:</a:t>
            </a:r>
          </a:p>
          <a:p>
            <a:r>
              <a:rPr lang="en-US" baseline="0" dirty="0"/>
              <a:t> - R) arm is heavily involved in maintaining balance and generating momentum over tough terrain</a:t>
            </a:r>
          </a:p>
          <a:p>
            <a:r>
              <a:rPr lang="en-US" baseline="0" dirty="0"/>
              <a:t> - L) arm is likely related to trunk movement across the uneven surface</a:t>
            </a:r>
          </a:p>
          <a:p>
            <a:r>
              <a:rPr lang="en-US" baseline="0" dirty="0"/>
              <a:t> - Worker may have naturally high carrying angles</a:t>
            </a:r>
          </a:p>
          <a:p>
            <a:endParaRPr lang="en-US" baseline="0" dirty="0"/>
          </a:p>
          <a:p>
            <a:r>
              <a:rPr lang="en-US" baseline="0" dirty="0"/>
              <a:t>Keeping the arm pinned by their side may be difficult for the worker. On this uneven terrain, the worker uses arms to maintain balance and generate momentum. It may require a lot of muscle activity and increase stress on back when trying to minimize the shoulder movement.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2453B-5FCA-4FEB-8B85-AF687E129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509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2453B-5FCA-4FEB-8B85-AF687E129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326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solution does reduce the physical impact on the workers back &amp; shoulder, but has some challenges: </a:t>
            </a:r>
          </a:p>
          <a:p>
            <a:pPr marL="228600" indent="-228600">
              <a:buFont typeface="+mj-lt"/>
              <a:buAutoNum type="arabicPeriod"/>
            </a:pPr>
            <a:r>
              <a:rPr lang="en-US" dirty="0"/>
              <a:t>The pack is not light enough, or efficient enough for the hook tender to wear the pack all day. Thus the ability to have the pack in the back of the job (where the gear is) requires them to plan ahead and remember the pack. </a:t>
            </a:r>
          </a:p>
          <a:p>
            <a:pPr marL="228600" indent="-228600">
              <a:buFont typeface="+mj-lt"/>
              <a:buAutoNum type="arabicPeriod"/>
            </a:pPr>
            <a:r>
              <a:rPr lang="en-US" dirty="0"/>
              <a:t>Possible R&amp;D would be beneficial to construct a pack that is efficient enough to be worn all day (also would incorporate the central pull point for pulling haywire), yet stable enough to protect the back/head for when the rigging man falls with the heavy gear on their back.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2453B-5FCA-4FEB-8B85-AF687E129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4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Considerations should be taken related to potential hazard of having “</a:t>
            </a:r>
            <a:r>
              <a:rPr lang="en-US" dirty="0" err="1"/>
              <a:t>jaggers</a:t>
            </a:r>
            <a:r>
              <a:rPr lang="en-US" dirty="0"/>
              <a:t>” close to the neck when operating. There should be care taken to make sure the chokers are well maintained and offer no risk for laceration when holding close to the neck. </a:t>
            </a:r>
          </a:p>
          <a:p>
            <a:endParaRPr lang="en-US" dirty="0"/>
          </a:p>
          <a:p>
            <a:r>
              <a:rPr lang="en-US" dirty="0"/>
              <a:t>Alternative solutions could be to also wear the shoulder pad that timber cutters use to reduce the potential impact of </a:t>
            </a:r>
            <a:r>
              <a:rPr lang="en-US" dirty="0" err="1"/>
              <a:t>jaggers</a:t>
            </a:r>
            <a:r>
              <a:rPr lang="en-US" dirty="0"/>
              <a:t> on the shoulder/neck as well.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2453B-5FCA-4FEB-8B85-AF687E129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145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Each cable is 2 x 150 foot length</a:t>
            </a:r>
          </a:p>
          <a:p>
            <a:pPr marL="171450" indent="-171450">
              <a:buFont typeface="Arial" panose="020B0604020202020204" pitchFamily="34" charset="0"/>
              <a:buChar char="•"/>
            </a:pPr>
            <a:r>
              <a:rPr lang="en-AU" dirty="0"/>
              <a:t>Although the two RAG tables are identical in value, the</a:t>
            </a:r>
            <a:r>
              <a:rPr lang="en-AU" baseline="0" dirty="0"/>
              <a:t> Hindu eye showed lower average EMG and Shoulder elevations (effort was much higher for the Spliced Eye). The difference between the two conditions wasn’t detectable using existing criteria.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t>Worker also mentioned that the cable with the Hindu eye snagged less frequently on grass and shrubs as it was being pulled downhill.</a:t>
            </a:r>
          </a:p>
          <a:p>
            <a:pPr marL="171450" indent="-171450">
              <a:buFont typeface="Arial" panose="020B0604020202020204" pitchFamily="34" charset="0"/>
              <a:buChar char="•"/>
            </a:pPr>
            <a:r>
              <a:rPr lang="en-AU" dirty="0"/>
              <a:t>Difference in EMG:</a:t>
            </a:r>
          </a:p>
          <a:p>
            <a:pPr marL="628650" lvl="1" indent="-171450">
              <a:buFont typeface="Arial" panose="020B0604020202020204" pitchFamily="34" charset="0"/>
              <a:buChar char="•"/>
            </a:pPr>
            <a:r>
              <a:rPr lang="en-AU" b="1" u="sng" dirty="0">
                <a:highlight>
                  <a:srgbClr val="FFFF00"/>
                </a:highlight>
              </a:rPr>
              <a:t>Shoulder:</a:t>
            </a:r>
            <a:r>
              <a:rPr lang="en-AU" b="1" u="sng" baseline="0" dirty="0">
                <a:highlight>
                  <a:srgbClr val="FFFF00"/>
                </a:highlight>
              </a:rPr>
              <a:t> Hindu eye used 25% less muscle activity than Spliced eye (516 counts vs 684 counts for Hindu and Spliced respectively)</a:t>
            </a:r>
          </a:p>
          <a:p>
            <a:pPr marL="628650" lvl="1" indent="-171450">
              <a:buFont typeface="Arial" panose="020B0604020202020204" pitchFamily="34" charset="0"/>
              <a:buChar char="•"/>
            </a:pPr>
            <a:r>
              <a:rPr lang="en-AU" b="1" u="sng" baseline="0" dirty="0">
                <a:highlight>
                  <a:srgbClr val="FFFF00"/>
                </a:highlight>
              </a:rPr>
              <a:t>Back:  Hindu eye used 25.2% less muscle activity than Spliced eye (363 counts vs 485 counts)</a:t>
            </a:r>
          </a:p>
          <a:p>
            <a:pPr marL="628650" lvl="1" indent="-171450">
              <a:buFont typeface="Arial" panose="020B0604020202020204" pitchFamily="34" charset="0"/>
              <a:buChar char="•"/>
            </a:pPr>
            <a:endParaRPr lang="en-AU" baseline="0" dirty="0"/>
          </a:p>
          <a:p>
            <a:pPr marL="628650" lvl="1" indent="-171450">
              <a:buFont typeface="Arial" panose="020B0604020202020204" pitchFamily="34" charset="0"/>
              <a:buChar char="•"/>
            </a:pPr>
            <a:endParaRPr lang="en-AU" baseline="0" dirty="0"/>
          </a:p>
          <a:p>
            <a:pPr marL="457200" marR="0" lvl="1"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Recommendations: Hindu eye is better than spliced eye as it requires less EMG effort in both the back &amp; the shoulder. </a:t>
            </a:r>
          </a:p>
          <a:p>
            <a:pPr marL="457200" lvl="1" indent="0">
              <a:buFont typeface="Arial" panose="020B0604020202020204" pitchFamily="34" charset="0"/>
              <a:buNone/>
            </a:pPr>
            <a:endParaRPr lang="en-AU"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2453B-5FCA-4FEB-8B85-AF687E129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084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Each cable is 2 x 150 foot length</a:t>
            </a:r>
          </a:p>
          <a:p>
            <a:pPr marL="171450" indent="-171450">
              <a:buFont typeface="Arial" panose="020B0604020202020204" pitchFamily="34" charset="0"/>
              <a:buChar char="•"/>
            </a:pPr>
            <a:r>
              <a:rPr lang="en-AU" dirty="0"/>
              <a:t>Although the two RAG tables are identical in value, the</a:t>
            </a:r>
            <a:r>
              <a:rPr lang="en-AU" baseline="0" dirty="0"/>
              <a:t> Hindu eye showed lower average EMG and Shoulder elevations (effort was much higher for the Spliced Eye). The difference between the two conditions wasn’t detectable using existing criteria.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t>Worker also mentioned that the cable with the Hindu eye snagged less frequently on grass and shrubs as it was being pulled downhill.</a:t>
            </a:r>
          </a:p>
          <a:p>
            <a:pPr marL="171450" indent="-171450">
              <a:buFont typeface="Arial" panose="020B0604020202020204" pitchFamily="34" charset="0"/>
              <a:buChar char="•"/>
            </a:pPr>
            <a:r>
              <a:rPr lang="en-AU" dirty="0"/>
              <a:t>Difference in EMG:</a:t>
            </a:r>
          </a:p>
          <a:p>
            <a:pPr marL="628650" lvl="1" indent="-171450">
              <a:buFont typeface="Arial" panose="020B0604020202020204" pitchFamily="34" charset="0"/>
              <a:buChar char="•"/>
            </a:pPr>
            <a:r>
              <a:rPr lang="en-AU" dirty="0"/>
              <a:t>Shoulder:</a:t>
            </a:r>
            <a:r>
              <a:rPr lang="en-AU" baseline="0" dirty="0"/>
              <a:t> Hindu eye used 25% less muscle activity than Spliced eye (516 counts vs 684 counts for Hindu and Spliced respectively)</a:t>
            </a:r>
          </a:p>
          <a:p>
            <a:pPr marL="628650" lvl="1" indent="-171450">
              <a:buFont typeface="Arial" panose="020B0604020202020204" pitchFamily="34" charset="0"/>
              <a:buChar char="•"/>
            </a:pPr>
            <a:r>
              <a:rPr lang="en-AU" baseline="0" dirty="0"/>
              <a:t>Back:  Hindu eye used 25.2% less muscle activity than Spliced eye (363 counts vs 485 counts)</a:t>
            </a:r>
          </a:p>
          <a:p>
            <a:pPr marL="628650" lvl="1" indent="-171450">
              <a:buFont typeface="Arial" panose="020B0604020202020204" pitchFamily="34" charset="0"/>
              <a:buChar char="•"/>
            </a:pPr>
            <a:endParaRPr lang="en-AU" baseline="0" dirty="0"/>
          </a:p>
          <a:p>
            <a:pPr marL="628650" lvl="1" indent="-171450">
              <a:buFont typeface="Arial" panose="020B0604020202020204" pitchFamily="34" charset="0"/>
              <a:buChar char="•"/>
            </a:pPr>
            <a:endParaRPr lang="en-AU" baseline="0" dirty="0"/>
          </a:p>
          <a:p>
            <a:pPr marL="457200" marR="0" lvl="1"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Recommendations: Hindu eye is better than spliced eye as it requires less EMG effort in both the back &amp; the shoulder. </a:t>
            </a:r>
          </a:p>
          <a:p>
            <a:pPr marL="457200" lvl="1" indent="0">
              <a:buFont typeface="Arial" panose="020B0604020202020204" pitchFamily="34" charset="0"/>
              <a:buNone/>
            </a:pPr>
            <a:endParaRPr lang="en-AU"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2453B-5FCA-4FEB-8B85-AF687E129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098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2453B-5FCA-4FEB-8B85-AF687E129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160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AU"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2453B-5FCA-4FEB-8B85-AF687E129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837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AU" baseline="0" dirty="0"/>
          </a:p>
          <a:p>
            <a:r>
              <a:rPr lang="en-US" dirty="0"/>
              <a:t>Recommended Best Practice: Pulling haywire with a mountain climbers harness (Link for harness below) was a best practice centralizing the force and reducing the impact both positionally and via EMG data on both the shoulder and spine. </a:t>
            </a:r>
          </a:p>
          <a:p>
            <a:endParaRPr lang="en-US" dirty="0"/>
          </a:p>
          <a:p>
            <a:r>
              <a:rPr lang="en-US" dirty="0"/>
              <a:t>(https://www.rei.com/product/670761/black-diamond-bod-harness?CAWELAID=120217890002116661&amp;CAGPSPN=pla&amp;CAAGID=15877503040&amp;CATCI=pla-284416484153&amp;cm_mmc=PLA_Google|404_33439|6707610033|none|8094c4e7-624f-4573-bdc5-7d28ab325277|pla-284416484153&amp;lsft=cm_mmc:PLA_Google_LIA|404_33439|6707610033|none|8094c4e7-624f-4573-bdc5-7d28ab325277|pla-284416484153&amp;gclid=EAIaIQobChMIzcXlq5XB1gIVE4l-Ch1ZAAJjEAQYASABEgL6Q_D_Bw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2453B-5FCA-4FEB-8B85-AF687E129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219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 </a:t>
            </a:r>
          </a:p>
          <a:p>
            <a:pPr marL="228600" indent="-228600">
              <a:buFont typeface="+mj-lt"/>
              <a:buAutoNum type="arabicPeriod"/>
            </a:pPr>
            <a:r>
              <a:rPr lang="en-US" dirty="0"/>
              <a:t>One major cause for consideration with this best practice is that the hands will now be free for the rigging man that is pulling haywire with the harness. This intervention does not warrant the rigging man to carry more equipment (in effect increasing the load to the body) because their hands are now free. The recommendation is to not carry anything in the hands, but rather to use the hands to maintain balance and support when hiking.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2453B-5FCA-4FEB-8B85-AF687E129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719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AU"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2453B-5FCA-4FEB-8B85-AF687E129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566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39436-9445-4899-B343-B843070CFD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0CB6AB-EC67-4A32-9472-774E2D12EC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85109A-5319-49C2-B770-0B5488AB0068}"/>
              </a:ext>
            </a:extLst>
          </p:cNvPr>
          <p:cNvSpPr>
            <a:spLocks noGrp="1"/>
          </p:cNvSpPr>
          <p:nvPr>
            <p:ph type="dt" sz="half" idx="10"/>
          </p:nvPr>
        </p:nvSpPr>
        <p:spPr/>
        <p:txBody>
          <a:bodyPr/>
          <a:lstStyle/>
          <a:p>
            <a:fld id="{ECC917A8-4B26-44BB-ACFC-AF3F1ED84549}" type="datetimeFigureOut">
              <a:rPr lang="en-US" smtClean="0"/>
              <a:t>1/26/2018</a:t>
            </a:fld>
            <a:endParaRPr lang="en-US"/>
          </a:p>
        </p:txBody>
      </p:sp>
      <p:sp>
        <p:nvSpPr>
          <p:cNvPr id="5" name="Footer Placeholder 4">
            <a:extLst>
              <a:ext uri="{FF2B5EF4-FFF2-40B4-BE49-F238E27FC236}">
                <a16:creationId xmlns:a16="http://schemas.microsoft.com/office/drawing/2014/main" id="{980114FB-6BA9-4D5A-970E-5AEB9C94E3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DCA31F-3DF9-4F47-B0BB-5F76CDD5DFD1}"/>
              </a:ext>
            </a:extLst>
          </p:cNvPr>
          <p:cNvSpPr>
            <a:spLocks noGrp="1"/>
          </p:cNvSpPr>
          <p:nvPr>
            <p:ph type="sldNum" sz="quarter" idx="12"/>
          </p:nvPr>
        </p:nvSpPr>
        <p:spPr/>
        <p:txBody>
          <a:bodyPr/>
          <a:lstStyle/>
          <a:p>
            <a:fld id="{F715DC9D-091F-4455-B3FA-FDC67F0D42F5}" type="slidenum">
              <a:rPr lang="en-US" smtClean="0"/>
              <a:t>‹#›</a:t>
            </a:fld>
            <a:endParaRPr lang="en-US"/>
          </a:p>
        </p:txBody>
      </p:sp>
    </p:spTree>
    <p:extLst>
      <p:ext uri="{BB962C8B-B14F-4D97-AF65-F5344CB8AC3E}">
        <p14:creationId xmlns:p14="http://schemas.microsoft.com/office/powerpoint/2010/main" val="892172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7A6D4-7413-487A-8D59-DECD2754B5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492BCD-78D2-41E5-9FAC-C2D78FBEF82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355E5-37B9-4622-A3BD-F4198C9FBF84}"/>
              </a:ext>
            </a:extLst>
          </p:cNvPr>
          <p:cNvSpPr>
            <a:spLocks noGrp="1"/>
          </p:cNvSpPr>
          <p:nvPr>
            <p:ph type="dt" sz="half" idx="10"/>
          </p:nvPr>
        </p:nvSpPr>
        <p:spPr/>
        <p:txBody>
          <a:bodyPr/>
          <a:lstStyle/>
          <a:p>
            <a:fld id="{ECC917A8-4B26-44BB-ACFC-AF3F1ED84549}" type="datetimeFigureOut">
              <a:rPr lang="en-US" smtClean="0"/>
              <a:t>1/26/2018</a:t>
            </a:fld>
            <a:endParaRPr lang="en-US"/>
          </a:p>
        </p:txBody>
      </p:sp>
      <p:sp>
        <p:nvSpPr>
          <p:cNvPr id="5" name="Footer Placeholder 4">
            <a:extLst>
              <a:ext uri="{FF2B5EF4-FFF2-40B4-BE49-F238E27FC236}">
                <a16:creationId xmlns:a16="http://schemas.microsoft.com/office/drawing/2014/main" id="{C61A33F8-8758-4B14-820B-F3D8928342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D6C41-011D-49C9-9FAB-AD4DD3FEDFCA}"/>
              </a:ext>
            </a:extLst>
          </p:cNvPr>
          <p:cNvSpPr>
            <a:spLocks noGrp="1"/>
          </p:cNvSpPr>
          <p:nvPr>
            <p:ph type="sldNum" sz="quarter" idx="12"/>
          </p:nvPr>
        </p:nvSpPr>
        <p:spPr/>
        <p:txBody>
          <a:bodyPr/>
          <a:lstStyle/>
          <a:p>
            <a:fld id="{F715DC9D-091F-4455-B3FA-FDC67F0D42F5}" type="slidenum">
              <a:rPr lang="en-US" smtClean="0"/>
              <a:t>‹#›</a:t>
            </a:fld>
            <a:endParaRPr lang="en-US"/>
          </a:p>
        </p:txBody>
      </p:sp>
    </p:spTree>
    <p:extLst>
      <p:ext uri="{BB962C8B-B14F-4D97-AF65-F5344CB8AC3E}">
        <p14:creationId xmlns:p14="http://schemas.microsoft.com/office/powerpoint/2010/main" val="221875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0A3D5E-E6B6-43BD-9E43-F034E54787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509B5D-CF1D-4E7A-9C41-A04D220921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02DFAA-3D8D-4B4E-91EA-FC1DD6454C42}"/>
              </a:ext>
            </a:extLst>
          </p:cNvPr>
          <p:cNvSpPr>
            <a:spLocks noGrp="1"/>
          </p:cNvSpPr>
          <p:nvPr>
            <p:ph type="dt" sz="half" idx="10"/>
          </p:nvPr>
        </p:nvSpPr>
        <p:spPr/>
        <p:txBody>
          <a:bodyPr/>
          <a:lstStyle/>
          <a:p>
            <a:fld id="{ECC917A8-4B26-44BB-ACFC-AF3F1ED84549}" type="datetimeFigureOut">
              <a:rPr lang="en-US" smtClean="0"/>
              <a:t>1/26/2018</a:t>
            </a:fld>
            <a:endParaRPr lang="en-US"/>
          </a:p>
        </p:txBody>
      </p:sp>
      <p:sp>
        <p:nvSpPr>
          <p:cNvPr id="5" name="Footer Placeholder 4">
            <a:extLst>
              <a:ext uri="{FF2B5EF4-FFF2-40B4-BE49-F238E27FC236}">
                <a16:creationId xmlns:a16="http://schemas.microsoft.com/office/drawing/2014/main" id="{7FE5C3A2-D612-44BA-9C7C-1FA0D38503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60AE5F-0EAF-4C37-98E3-E68B448F52CA}"/>
              </a:ext>
            </a:extLst>
          </p:cNvPr>
          <p:cNvSpPr>
            <a:spLocks noGrp="1"/>
          </p:cNvSpPr>
          <p:nvPr>
            <p:ph type="sldNum" sz="quarter" idx="12"/>
          </p:nvPr>
        </p:nvSpPr>
        <p:spPr/>
        <p:txBody>
          <a:bodyPr/>
          <a:lstStyle/>
          <a:p>
            <a:fld id="{F715DC9D-091F-4455-B3FA-FDC67F0D42F5}" type="slidenum">
              <a:rPr lang="en-US" smtClean="0"/>
              <a:t>‹#›</a:t>
            </a:fld>
            <a:endParaRPr lang="en-US"/>
          </a:p>
        </p:txBody>
      </p:sp>
    </p:spTree>
    <p:extLst>
      <p:ext uri="{BB962C8B-B14F-4D97-AF65-F5344CB8AC3E}">
        <p14:creationId xmlns:p14="http://schemas.microsoft.com/office/powerpoint/2010/main" val="2797168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3EA6B-419C-4C76-9648-81C6E46983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C08C45-5EE6-496C-8D61-F0E6C7DAC8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7599DE-CF75-40CF-89E1-7DB881230873}"/>
              </a:ext>
            </a:extLst>
          </p:cNvPr>
          <p:cNvSpPr>
            <a:spLocks noGrp="1"/>
          </p:cNvSpPr>
          <p:nvPr>
            <p:ph type="dt" sz="half" idx="10"/>
          </p:nvPr>
        </p:nvSpPr>
        <p:spPr/>
        <p:txBody>
          <a:bodyPr/>
          <a:lstStyle/>
          <a:p>
            <a:fld id="{ECC917A8-4B26-44BB-ACFC-AF3F1ED84549}" type="datetimeFigureOut">
              <a:rPr lang="en-US" smtClean="0"/>
              <a:t>1/26/2018</a:t>
            </a:fld>
            <a:endParaRPr lang="en-US"/>
          </a:p>
        </p:txBody>
      </p:sp>
      <p:sp>
        <p:nvSpPr>
          <p:cNvPr id="5" name="Footer Placeholder 4">
            <a:extLst>
              <a:ext uri="{FF2B5EF4-FFF2-40B4-BE49-F238E27FC236}">
                <a16:creationId xmlns:a16="http://schemas.microsoft.com/office/drawing/2014/main" id="{3C72723C-E2FE-46B4-8719-93D6C3AF9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0802BF-FCEA-4D17-98FA-E6C681491E06}"/>
              </a:ext>
            </a:extLst>
          </p:cNvPr>
          <p:cNvSpPr>
            <a:spLocks noGrp="1"/>
          </p:cNvSpPr>
          <p:nvPr>
            <p:ph type="sldNum" sz="quarter" idx="12"/>
          </p:nvPr>
        </p:nvSpPr>
        <p:spPr/>
        <p:txBody>
          <a:bodyPr/>
          <a:lstStyle/>
          <a:p>
            <a:fld id="{F715DC9D-091F-4455-B3FA-FDC67F0D42F5}" type="slidenum">
              <a:rPr lang="en-US" smtClean="0"/>
              <a:t>‹#›</a:t>
            </a:fld>
            <a:endParaRPr lang="en-US"/>
          </a:p>
        </p:txBody>
      </p:sp>
    </p:spTree>
    <p:extLst>
      <p:ext uri="{BB962C8B-B14F-4D97-AF65-F5344CB8AC3E}">
        <p14:creationId xmlns:p14="http://schemas.microsoft.com/office/powerpoint/2010/main" val="754959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935D5-3E5A-4F8E-A90D-187FBE4315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30C74A-95CF-483F-8D81-7C730A3637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743643D-84CB-4BFA-9C5E-A62FF32CCCD1}"/>
              </a:ext>
            </a:extLst>
          </p:cNvPr>
          <p:cNvSpPr>
            <a:spLocks noGrp="1"/>
          </p:cNvSpPr>
          <p:nvPr>
            <p:ph type="dt" sz="half" idx="10"/>
          </p:nvPr>
        </p:nvSpPr>
        <p:spPr/>
        <p:txBody>
          <a:bodyPr/>
          <a:lstStyle/>
          <a:p>
            <a:fld id="{ECC917A8-4B26-44BB-ACFC-AF3F1ED84549}" type="datetimeFigureOut">
              <a:rPr lang="en-US" smtClean="0"/>
              <a:t>1/26/2018</a:t>
            </a:fld>
            <a:endParaRPr lang="en-US"/>
          </a:p>
        </p:txBody>
      </p:sp>
      <p:sp>
        <p:nvSpPr>
          <p:cNvPr id="5" name="Footer Placeholder 4">
            <a:extLst>
              <a:ext uri="{FF2B5EF4-FFF2-40B4-BE49-F238E27FC236}">
                <a16:creationId xmlns:a16="http://schemas.microsoft.com/office/drawing/2014/main" id="{66BFCC34-A79F-423E-8ACB-598136EED5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75C35-5E62-432A-81F5-B4593523F450}"/>
              </a:ext>
            </a:extLst>
          </p:cNvPr>
          <p:cNvSpPr>
            <a:spLocks noGrp="1"/>
          </p:cNvSpPr>
          <p:nvPr>
            <p:ph type="sldNum" sz="quarter" idx="12"/>
          </p:nvPr>
        </p:nvSpPr>
        <p:spPr/>
        <p:txBody>
          <a:bodyPr/>
          <a:lstStyle/>
          <a:p>
            <a:fld id="{F715DC9D-091F-4455-B3FA-FDC67F0D42F5}" type="slidenum">
              <a:rPr lang="en-US" smtClean="0"/>
              <a:t>‹#›</a:t>
            </a:fld>
            <a:endParaRPr lang="en-US"/>
          </a:p>
        </p:txBody>
      </p:sp>
    </p:spTree>
    <p:extLst>
      <p:ext uri="{BB962C8B-B14F-4D97-AF65-F5344CB8AC3E}">
        <p14:creationId xmlns:p14="http://schemas.microsoft.com/office/powerpoint/2010/main" val="2102129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DEC92-C0A0-4E79-A2C3-6C43DDDB1E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B4D64F-B135-4401-A5DB-BFB85C33CE3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EA96ED-A98E-4C64-9A43-C448BA1063B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5AEE75-6B1D-459E-86CE-2BB69134AFCF}"/>
              </a:ext>
            </a:extLst>
          </p:cNvPr>
          <p:cNvSpPr>
            <a:spLocks noGrp="1"/>
          </p:cNvSpPr>
          <p:nvPr>
            <p:ph type="dt" sz="half" idx="10"/>
          </p:nvPr>
        </p:nvSpPr>
        <p:spPr/>
        <p:txBody>
          <a:bodyPr/>
          <a:lstStyle/>
          <a:p>
            <a:fld id="{ECC917A8-4B26-44BB-ACFC-AF3F1ED84549}" type="datetimeFigureOut">
              <a:rPr lang="en-US" smtClean="0"/>
              <a:t>1/26/2018</a:t>
            </a:fld>
            <a:endParaRPr lang="en-US"/>
          </a:p>
        </p:txBody>
      </p:sp>
      <p:sp>
        <p:nvSpPr>
          <p:cNvPr id="6" name="Footer Placeholder 5">
            <a:extLst>
              <a:ext uri="{FF2B5EF4-FFF2-40B4-BE49-F238E27FC236}">
                <a16:creationId xmlns:a16="http://schemas.microsoft.com/office/drawing/2014/main" id="{AB9CA193-D0D8-47B3-8FCF-36BE17C648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58917C-FD92-49D0-ACA3-B342CC708095}"/>
              </a:ext>
            </a:extLst>
          </p:cNvPr>
          <p:cNvSpPr>
            <a:spLocks noGrp="1"/>
          </p:cNvSpPr>
          <p:nvPr>
            <p:ph type="sldNum" sz="quarter" idx="12"/>
          </p:nvPr>
        </p:nvSpPr>
        <p:spPr/>
        <p:txBody>
          <a:bodyPr/>
          <a:lstStyle/>
          <a:p>
            <a:fld id="{F715DC9D-091F-4455-B3FA-FDC67F0D42F5}" type="slidenum">
              <a:rPr lang="en-US" smtClean="0"/>
              <a:t>‹#›</a:t>
            </a:fld>
            <a:endParaRPr lang="en-US"/>
          </a:p>
        </p:txBody>
      </p:sp>
    </p:spTree>
    <p:extLst>
      <p:ext uri="{BB962C8B-B14F-4D97-AF65-F5344CB8AC3E}">
        <p14:creationId xmlns:p14="http://schemas.microsoft.com/office/powerpoint/2010/main" val="11995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0BD2-4438-4130-83A4-FD4FFC3B3D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A0FF90-EFC8-4C05-BE0E-B23A58C81F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B5E262E-C3E6-4D9C-A67E-C89E522E493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5CAE6D-2A47-429A-934E-698945B9F2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0BA479-582D-428C-9DF6-530CD9AAE8B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A485F-61F6-45DD-B0B9-4730DB56521D}"/>
              </a:ext>
            </a:extLst>
          </p:cNvPr>
          <p:cNvSpPr>
            <a:spLocks noGrp="1"/>
          </p:cNvSpPr>
          <p:nvPr>
            <p:ph type="dt" sz="half" idx="10"/>
          </p:nvPr>
        </p:nvSpPr>
        <p:spPr/>
        <p:txBody>
          <a:bodyPr/>
          <a:lstStyle/>
          <a:p>
            <a:fld id="{ECC917A8-4B26-44BB-ACFC-AF3F1ED84549}" type="datetimeFigureOut">
              <a:rPr lang="en-US" smtClean="0"/>
              <a:t>1/26/2018</a:t>
            </a:fld>
            <a:endParaRPr lang="en-US"/>
          </a:p>
        </p:txBody>
      </p:sp>
      <p:sp>
        <p:nvSpPr>
          <p:cNvPr id="8" name="Footer Placeholder 7">
            <a:extLst>
              <a:ext uri="{FF2B5EF4-FFF2-40B4-BE49-F238E27FC236}">
                <a16:creationId xmlns:a16="http://schemas.microsoft.com/office/drawing/2014/main" id="{B452DE3B-5FE5-491A-96C5-E3C610D09E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827189-2AAA-4BF0-AFA2-18CE4A547ED0}"/>
              </a:ext>
            </a:extLst>
          </p:cNvPr>
          <p:cNvSpPr>
            <a:spLocks noGrp="1"/>
          </p:cNvSpPr>
          <p:nvPr>
            <p:ph type="sldNum" sz="quarter" idx="12"/>
          </p:nvPr>
        </p:nvSpPr>
        <p:spPr/>
        <p:txBody>
          <a:bodyPr/>
          <a:lstStyle/>
          <a:p>
            <a:fld id="{F715DC9D-091F-4455-B3FA-FDC67F0D42F5}" type="slidenum">
              <a:rPr lang="en-US" smtClean="0"/>
              <a:t>‹#›</a:t>
            </a:fld>
            <a:endParaRPr lang="en-US"/>
          </a:p>
        </p:txBody>
      </p:sp>
    </p:spTree>
    <p:extLst>
      <p:ext uri="{BB962C8B-B14F-4D97-AF65-F5344CB8AC3E}">
        <p14:creationId xmlns:p14="http://schemas.microsoft.com/office/powerpoint/2010/main" val="577222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7EA16-231F-47A5-8B5D-B76A6D192D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5C3932-47BE-4BB2-A532-577EFCEF9BFD}"/>
              </a:ext>
            </a:extLst>
          </p:cNvPr>
          <p:cNvSpPr>
            <a:spLocks noGrp="1"/>
          </p:cNvSpPr>
          <p:nvPr>
            <p:ph type="dt" sz="half" idx="10"/>
          </p:nvPr>
        </p:nvSpPr>
        <p:spPr/>
        <p:txBody>
          <a:bodyPr/>
          <a:lstStyle/>
          <a:p>
            <a:fld id="{ECC917A8-4B26-44BB-ACFC-AF3F1ED84549}" type="datetimeFigureOut">
              <a:rPr lang="en-US" smtClean="0"/>
              <a:t>1/26/2018</a:t>
            </a:fld>
            <a:endParaRPr lang="en-US"/>
          </a:p>
        </p:txBody>
      </p:sp>
      <p:sp>
        <p:nvSpPr>
          <p:cNvPr id="4" name="Footer Placeholder 3">
            <a:extLst>
              <a:ext uri="{FF2B5EF4-FFF2-40B4-BE49-F238E27FC236}">
                <a16:creationId xmlns:a16="http://schemas.microsoft.com/office/drawing/2014/main" id="{7B7E6D75-E238-4DEA-86F0-DFA3894A3D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81799A-C870-4271-8AE9-74CCC6609BCA}"/>
              </a:ext>
            </a:extLst>
          </p:cNvPr>
          <p:cNvSpPr>
            <a:spLocks noGrp="1"/>
          </p:cNvSpPr>
          <p:nvPr>
            <p:ph type="sldNum" sz="quarter" idx="12"/>
          </p:nvPr>
        </p:nvSpPr>
        <p:spPr/>
        <p:txBody>
          <a:bodyPr/>
          <a:lstStyle/>
          <a:p>
            <a:fld id="{F715DC9D-091F-4455-B3FA-FDC67F0D42F5}" type="slidenum">
              <a:rPr lang="en-US" smtClean="0"/>
              <a:t>‹#›</a:t>
            </a:fld>
            <a:endParaRPr lang="en-US"/>
          </a:p>
        </p:txBody>
      </p:sp>
    </p:spTree>
    <p:extLst>
      <p:ext uri="{BB962C8B-B14F-4D97-AF65-F5344CB8AC3E}">
        <p14:creationId xmlns:p14="http://schemas.microsoft.com/office/powerpoint/2010/main" val="2957503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38BF66-4364-4BB1-A3ED-14248727606E}"/>
              </a:ext>
            </a:extLst>
          </p:cNvPr>
          <p:cNvSpPr>
            <a:spLocks noGrp="1"/>
          </p:cNvSpPr>
          <p:nvPr>
            <p:ph type="dt" sz="half" idx="10"/>
          </p:nvPr>
        </p:nvSpPr>
        <p:spPr/>
        <p:txBody>
          <a:bodyPr/>
          <a:lstStyle/>
          <a:p>
            <a:fld id="{ECC917A8-4B26-44BB-ACFC-AF3F1ED84549}" type="datetimeFigureOut">
              <a:rPr lang="en-US" smtClean="0"/>
              <a:t>1/26/2018</a:t>
            </a:fld>
            <a:endParaRPr lang="en-US"/>
          </a:p>
        </p:txBody>
      </p:sp>
      <p:sp>
        <p:nvSpPr>
          <p:cNvPr id="3" name="Footer Placeholder 2">
            <a:extLst>
              <a:ext uri="{FF2B5EF4-FFF2-40B4-BE49-F238E27FC236}">
                <a16:creationId xmlns:a16="http://schemas.microsoft.com/office/drawing/2014/main" id="{AEA0A180-F398-4546-9503-0D3585F25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319486-A439-4F0A-8309-E26628A9B3D0}"/>
              </a:ext>
            </a:extLst>
          </p:cNvPr>
          <p:cNvSpPr>
            <a:spLocks noGrp="1"/>
          </p:cNvSpPr>
          <p:nvPr>
            <p:ph type="sldNum" sz="quarter" idx="12"/>
          </p:nvPr>
        </p:nvSpPr>
        <p:spPr/>
        <p:txBody>
          <a:bodyPr/>
          <a:lstStyle/>
          <a:p>
            <a:fld id="{F715DC9D-091F-4455-B3FA-FDC67F0D42F5}" type="slidenum">
              <a:rPr lang="en-US" smtClean="0"/>
              <a:t>‹#›</a:t>
            </a:fld>
            <a:endParaRPr lang="en-US"/>
          </a:p>
        </p:txBody>
      </p:sp>
    </p:spTree>
    <p:extLst>
      <p:ext uri="{BB962C8B-B14F-4D97-AF65-F5344CB8AC3E}">
        <p14:creationId xmlns:p14="http://schemas.microsoft.com/office/powerpoint/2010/main" val="1438008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0E98E-C28C-4BB6-AC09-12F9B19621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5E91FE-FF2B-4AFC-89FB-018545ED1B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F497CC-5EAE-47C2-AD03-D23CD09343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0F66DF6-5799-4065-A057-7928A742D66F}"/>
              </a:ext>
            </a:extLst>
          </p:cNvPr>
          <p:cNvSpPr>
            <a:spLocks noGrp="1"/>
          </p:cNvSpPr>
          <p:nvPr>
            <p:ph type="dt" sz="half" idx="10"/>
          </p:nvPr>
        </p:nvSpPr>
        <p:spPr/>
        <p:txBody>
          <a:bodyPr/>
          <a:lstStyle/>
          <a:p>
            <a:fld id="{ECC917A8-4B26-44BB-ACFC-AF3F1ED84549}" type="datetimeFigureOut">
              <a:rPr lang="en-US" smtClean="0"/>
              <a:t>1/26/2018</a:t>
            </a:fld>
            <a:endParaRPr lang="en-US"/>
          </a:p>
        </p:txBody>
      </p:sp>
      <p:sp>
        <p:nvSpPr>
          <p:cNvPr id="6" name="Footer Placeholder 5">
            <a:extLst>
              <a:ext uri="{FF2B5EF4-FFF2-40B4-BE49-F238E27FC236}">
                <a16:creationId xmlns:a16="http://schemas.microsoft.com/office/drawing/2014/main" id="{C332FD4F-0A02-40AC-A36D-02A6D9B89C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D39BE-7288-4E4C-9AF7-1E733554B3CA}"/>
              </a:ext>
            </a:extLst>
          </p:cNvPr>
          <p:cNvSpPr>
            <a:spLocks noGrp="1"/>
          </p:cNvSpPr>
          <p:nvPr>
            <p:ph type="sldNum" sz="quarter" idx="12"/>
          </p:nvPr>
        </p:nvSpPr>
        <p:spPr/>
        <p:txBody>
          <a:bodyPr/>
          <a:lstStyle/>
          <a:p>
            <a:fld id="{F715DC9D-091F-4455-B3FA-FDC67F0D42F5}" type="slidenum">
              <a:rPr lang="en-US" smtClean="0"/>
              <a:t>‹#›</a:t>
            </a:fld>
            <a:endParaRPr lang="en-US"/>
          </a:p>
        </p:txBody>
      </p:sp>
    </p:spTree>
    <p:extLst>
      <p:ext uri="{BB962C8B-B14F-4D97-AF65-F5344CB8AC3E}">
        <p14:creationId xmlns:p14="http://schemas.microsoft.com/office/powerpoint/2010/main" val="3965486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87D64-FBE0-412F-94A4-58CAFBAE1A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7AA7EB-8026-4850-8A38-4E4B4103F1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258756-EFEC-49A0-8A1D-4BA65C3D05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2EB6E3-4273-43DD-8974-2F3DAC520CB2}"/>
              </a:ext>
            </a:extLst>
          </p:cNvPr>
          <p:cNvSpPr>
            <a:spLocks noGrp="1"/>
          </p:cNvSpPr>
          <p:nvPr>
            <p:ph type="dt" sz="half" idx="10"/>
          </p:nvPr>
        </p:nvSpPr>
        <p:spPr/>
        <p:txBody>
          <a:bodyPr/>
          <a:lstStyle/>
          <a:p>
            <a:fld id="{ECC917A8-4B26-44BB-ACFC-AF3F1ED84549}" type="datetimeFigureOut">
              <a:rPr lang="en-US" smtClean="0"/>
              <a:t>1/26/2018</a:t>
            </a:fld>
            <a:endParaRPr lang="en-US"/>
          </a:p>
        </p:txBody>
      </p:sp>
      <p:sp>
        <p:nvSpPr>
          <p:cNvPr id="6" name="Footer Placeholder 5">
            <a:extLst>
              <a:ext uri="{FF2B5EF4-FFF2-40B4-BE49-F238E27FC236}">
                <a16:creationId xmlns:a16="http://schemas.microsoft.com/office/drawing/2014/main" id="{0E53228F-54B2-4A6C-996A-51C90B352D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CD8B5-C16D-4864-9736-006604F9A969}"/>
              </a:ext>
            </a:extLst>
          </p:cNvPr>
          <p:cNvSpPr>
            <a:spLocks noGrp="1"/>
          </p:cNvSpPr>
          <p:nvPr>
            <p:ph type="sldNum" sz="quarter" idx="12"/>
          </p:nvPr>
        </p:nvSpPr>
        <p:spPr/>
        <p:txBody>
          <a:bodyPr/>
          <a:lstStyle/>
          <a:p>
            <a:fld id="{F715DC9D-091F-4455-B3FA-FDC67F0D42F5}" type="slidenum">
              <a:rPr lang="en-US" smtClean="0"/>
              <a:t>‹#›</a:t>
            </a:fld>
            <a:endParaRPr lang="en-US"/>
          </a:p>
        </p:txBody>
      </p:sp>
    </p:spTree>
    <p:extLst>
      <p:ext uri="{BB962C8B-B14F-4D97-AF65-F5344CB8AC3E}">
        <p14:creationId xmlns:p14="http://schemas.microsoft.com/office/powerpoint/2010/main" val="3876114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C52066-59B3-4198-9C65-53BE29E288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861A1A-4EC2-48E4-8939-12C19F4485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06B2C7-AD5B-434E-A6E0-59E254C752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C917A8-4B26-44BB-ACFC-AF3F1ED84549}" type="datetimeFigureOut">
              <a:rPr lang="en-US" smtClean="0"/>
              <a:t>1/26/2018</a:t>
            </a:fld>
            <a:endParaRPr lang="en-US"/>
          </a:p>
        </p:txBody>
      </p:sp>
      <p:sp>
        <p:nvSpPr>
          <p:cNvPr id="5" name="Footer Placeholder 4">
            <a:extLst>
              <a:ext uri="{FF2B5EF4-FFF2-40B4-BE49-F238E27FC236}">
                <a16:creationId xmlns:a16="http://schemas.microsoft.com/office/drawing/2014/main" id="{9950CA5A-76AC-4BF6-8B55-C95BED6798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134071-919D-458C-BA8A-FE1CC48C3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15DC9D-091F-4455-B3FA-FDC67F0D42F5}" type="slidenum">
              <a:rPr lang="en-US" smtClean="0"/>
              <a:t>‹#›</a:t>
            </a:fld>
            <a:endParaRPr lang="en-US"/>
          </a:p>
        </p:txBody>
      </p:sp>
    </p:spTree>
    <p:extLst>
      <p:ext uri="{BB962C8B-B14F-4D97-AF65-F5344CB8AC3E}">
        <p14:creationId xmlns:p14="http://schemas.microsoft.com/office/powerpoint/2010/main" val="3446903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7D0694-65B5-45D3-B716-A09079FC30D2}"/>
              </a:ext>
            </a:extLst>
          </p:cNvPr>
          <p:cNvSpPr/>
          <p:nvPr/>
        </p:nvSpPr>
        <p:spPr>
          <a:xfrm>
            <a:off x="381000" y="304800"/>
            <a:ext cx="11391900" cy="619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74A7F34-958F-46F2-828E-4EA8031CF2D0}"/>
              </a:ext>
            </a:extLst>
          </p:cNvPr>
          <p:cNvSpPr>
            <a:spLocks noGrp="1"/>
          </p:cNvSpPr>
          <p:nvPr>
            <p:ph type="ctrTitle"/>
          </p:nvPr>
        </p:nvSpPr>
        <p:spPr>
          <a:xfrm>
            <a:off x="734568" y="1122363"/>
            <a:ext cx="10722864" cy="2387600"/>
          </a:xfrm>
        </p:spPr>
        <p:txBody>
          <a:bodyPr/>
          <a:lstStyle/>
          <a:p>
            <a:r>
              <a:rPr lang="en-US" dirty="0"/>
              <a:t>Pulling Chokers Over the Shoulder Best Practice</a:t>
            </a:r>
          </a:p>
        </p:txBody>
      </p:sp>
      <p:sp>
        <p:nvSpPr>
          <p:cNvPr id="6" name="Subtitle 5">
            <a:extLst>
              <a:ext uri="{FF2B5EF4-FFF2-40B4-BE49-F238E27FC236}">
                <a16:creationId xmlns:a16="http://schemas.microsoft.com/office/drawing/2014/main" id="{BD20D448-9FEB-48B8-9BA3-19FD3E5EBC5A}"/>
              </a:ext>
            </a:extLst>
          </p:cNvPr>
          <p:cNvSpPr>
            <a:spLocks noGrp="1"/>
          </p:cNvSpPr>
          <p:nvPr>
            <p:ph type="subTitle" idx="1"/>
          </p:nvPr>
        </p:nvSpPr>
        <p:spPr/>
        <p:txBody>
          <a:bodyPr/>
          <a:lstStyle/>
          <a:p>
            <a:r>
              <a:rPr lang="en-US" dirty="0"/>
              <a:t>Demonstrates the benefit of using the over-the-shoulder technique when pulling chokers. </a:t>
            </a:r>
          </a:p>
        </p:txBody>
      </p:sp>
      <p:pic>
        <p:nvPicPr>
          <p:cNvPr id="7" name="Content Placeholder 10" descr="A picture containing screenshot&#10;&#10;Description generated with high confidence">
            <a:extLst>
              <a:ext uri="{FF2B5EF4-FFF2-40B4-BE49-F238E27FC236}">
                <a16:creationId xmlns:a16="http://schemas.microsoft.com/office/drawing/2014/main" id="{CD6C105E-A058-4751-BD93-EDFAC1C52AE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6305" y="5977510"/>
            <a:ext cx="2169258" cy="677290"/>
          </a:xfrm>
          <a:prstGeom prst="rect">
            <a:avLst/>
          </a:prstGeom>
        </p:spPr>
      </p:pic>
    </p:spTree>
    <p:extLst>
      <p:ext uri="{BB962C8B-B14F-4D97-AF65-F5344CB8AC3E}">
        <p14:creationId xmlns:p14="http://schemas.microsoft.com/office/powerpoint/2010/main" val="1210859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0D97C7-7478-4067-9A26-C6EFEB34619B}"/>
              </a:ext>
            </a:extLst>
          </p:cNvPr>
          <p:cNvSpPr/>
          <p:nvPr/>
        </p:nvSpPr>
        <p:spPr>
          <a:xfrm>
            <a:off x="381000" y="304800"/>
            <a:ext cx="11391900" cy="619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1FB7D7E-294C-41A0-B01B-FF00496362C2}"/>
              </a:ext>
            </a:extLst>
          </p:cNvPr>
          <p:cNvSpPr>
            <a:spLocks noGrp="1"/>
          </p:cNvSpPr>
          <p:nvPr>
            <p:ph type="title"/>
          </p:nvPr>
        </p:nvSpPr>
        <p:spPr/>
        <p:txBody>
          <a:bodyPr/>
          <a:lstStyle/>
          <a:p>
            <a:r>
              <a:rPr lang="en-US" dirty="0"/>
              <a:t>Outline the Process: </a:t>
            </a:r>
          </a:p>
        </p:txBody>
      </p:sp>
      <p:sp>
        <p:nvSpPr>
          <p:cNvPr id="4" name="Content Placeholder 3">
            <a:extLst>
              <a:ext uri="{FF2B5EF4-FFF2-40B4-BE49-F238E27FC236}">
                <a16:creationId xmlns:a16="http://schemas.microsoft.com/office/drawing/2014/main" id="{96021AE7-7530-458C-9201-083BFD249354}"/>
              </a:ext>
            </a:extLst>
          </p:cNvPr>
          <p:cNvSpPr>
            <a:spLocks noGrp="1"/>
          </p:cNvSpPr>
          <p:nvPr>
            <p:ph sz="half" idx="1"/>
          </p:nvPr>
        </p:nvSpPr>
        <p:spPr/>
        <p:txBody>
          <a:bodyPr/>
          <a:lstStyle/>
          <a:p>
            <a:r>
              <a:rPr lang="en-US" dirty="0"/>
              <a:t>Began with a controlled trial</a:t>
            </a:r>
          </a:p>
          <a:p>
            <a:pPr lvl="1"/>
            <a:r>
              <a:rPr lang="en-US" dirty="0"/>
              <a:t>3 reps of pulling 1 coil uphill </a:t>
            </a:r>
          </a:p>
          <a:p>
            <a:pPr lvl="1"/>
            <a:r>
              <a:rPr lang="en-US" dirty="0"/>
              <a:t>3 reps of pulling 1 coil downhill</a:t>
            </a:r>
          </a:p>
          <a:p>
            <a:r>
              <a:rPr lang="en-US" dirty="0"/>
              <a:t>Started looking at 3 different interventions: </a:t>
            </a:r>
          </a:p>
          <a:p>
            <a:pPr lvl="1"/>
            <a:r>
              <a:rPr lang="en-US" dirty="0"/>
              <a:t>Behind the back pull</a:t>
            </a:r>
          </a:p>
          <a:p>
            <a:pPr lvl="1"/>
            <a:r>
              <a:rPr lang="en-US" dirty="0"/>
              <a:t>Using tubular webbing over the shoulder</a:t>
            </a:r>
          </a:p>
          <a:p>
            <a:pPr lvl="1"/>
            <a:r>
              <a:rPr lang="en-US" dirty="0"/>
              <a:t>Using a fall protection harness</a:t>
            </a:r>
          </a:p>
        </p:txBody>
      </p:sp>
      <p:pic>
        <p:nvPicPr>
          <p:cNvPr id="6" name="Content Placeholder 5">
            <a:extLst>
              <a:ext uri="{FF2B5EF4-FFF2-40B4-BE49-F238E27FC236}">
                <a16:creationId xmlns:a16="http://schemas.microsoft.com/office/drawing/2014/main" id="{F5E8FD9D-0A73-4AA7-A517-B3E3A458764E}"/>
              </a:ext>
            </a:extLst>
          </p:cNvPr>
          <p:cNvPicPr>
            <a:picLocks noGrp="1" noChangeAspect="1"/>
          </p:cNvPicPr>
          <p:nvPr>
            <p:ph sz="half" idx="2"/>
          </p:nvPr>
        </p:nvPicPr>
        <p:blipFill>
          <a:blip r:embed="rId3"/>
          <a:stretch>
            <a:fillRect/>
          </a:stretch>
        </p:blipFill>
        <p:spPr>
          <a:xfrm>
            <a:off x="6389403" y="2195227"/>
            <a:ext cx="5102794" cy="2926334"/>
          </a:xfrm>
          <a:prstGeom prst="rect">
            <a:avLst/>
          </a:prstGeom>
        </p:spPr>
      </p:pic>
      <p:pic>
        <p:nvPicPr>
          <p:cNvPr id="8" name="Content Placeholder 10" descr="A picture containing screenshot&#10;&#10;Description generated with high confidence">
            <a:extLst>
              <a:ext uri="{FF2B5EF4-FFF2-40B4-BE49-F238E27FC236}">
                <a16:creationId xmlns:a16="http://schemas.microsoft.com/office/drawing/2014/main" id="{99D6BE39-6B77-46A8-B0D9-00F5BCF2180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6305" y="5977510"/>
            <a:ext cx="2169258" cy="677290"/>
          </a:xfrm>
          <a:prstGeom prst="rect">
            <a:avLst/>
          </a:prstGeom>
        </p:spPr>
      </p:pic>
    </p:spTree>
    <p:extLst>
      <p:ext uri="{BB962C8B-B14F-4D97-AF65-F5344CB8AC3E}">
        <p14:creationId xmlns:p14="http://schemas.microsoft.com/office/powerpoint/2010/main" val="2259111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45CC943-0421-4967-89A8-5CFE0A5A90AE}"/>
              </a:ext>
            </a:extLst>
          </p:cNvPr>
          <p:cNvSpPr/>
          <p:nvPr/>
        </p:nvSpPr>
        <p:spPr>
          <a:xfrm>
            <a:off x="381000" y="304800"/>
            <a:ext cx="11391900" cy="619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11D298-3CF1-451E-B40E-37A86E11CB26}"/>
              </a:ext>
            </a:extLst>
          </p:cNvPr>
          <p:cNvSpPr>
            <a:spLocks noGrp="1"/>
          </p:cNvSpPr>
          <p:nvPr>
            <p:ph type="title"/>
          </p:nvPr>
        </p:nvSpPr>
        <p:spPr>
          <a:xfrm>
            <a:off x="838200" y="365125"/>
            <a:ext cx="5232400" cy="1325563"/>
          </a:xfrm>
        </p:spPr>
        <p:txBody>
          <a:bodyPr/>
          <a:lstStyle/>
          <a:p>
            <a:r>
              <a:rPr lang="en-US" dirty="0"/>
              <a:t>Pulling Haywire – Without Harness</a:t>
            </a:r>
          </a:p>
        </p:txBody>
      </p:sp>
      <p:graphicFrame>
        <p:nvGraphicFramePr>
          <p:cNvPr id="7" name="Table 6">
            <a:extLst>
              <a:ext uri="{FF2B5EF4-FFF2-40B4-BE49-F238E27FC236}">
                <a16:creationId xmlns:a16="http://schemas.microsoft.com/office/drawing/2014/main" id="{6100EDC9-C5C1-45D4-BB47-BECE5586FF1C}"/>
              </a:ext>
            </a:extLst>
          </p:cNvPr>
          <p:cNvGraphicFramePr>
            <a:graphicFrameLocks noGrp="1"/>
          </p:cNvGraphicFramePr>
          <p:nvPr>
            <p:extLst/>
          </p:nvPr>
        </p:nvGraphicFramePr>
        <p:xfrm>
          <a:off x="633584" y="1690688"/>
          <a:ext cx="5004670" cy="4526131"/>
        </p:xfrm>
        <a:graphic>
          <a:graphicData uri="http://schemas.openxmlformats.org/drawingml/2006/table">
            <a:tbl>
              <a:tblPr/>
              <a:tblGrid>
                <a:gridCol w="1668223">
                  <a:extLst>
                    <a:ext uri="{9D8B030D-6E8A-4147-A177-3AD203B41FA5}">
                      <a16:colId xmlns:a16="http://schemas.microsoft.com/office/drawing/2014/main" val="2447585683"/>
                    </a:ext>
                  </a:extLst>
                </a:gridCol>
                <a:gridCol w="1668223">
                  <a:extLst>
                    <a:ext uri="{9D8B030D-6E8A-4147-A177-3AD203B41FA5}">
                      <a16:colId xmlns:a16="http://schemas.microsoft.com/office/drawing/2014/main" val="2119183348"/>
                    </a:ext>
                  </a:extLst>
                </a:gridCol>
                <a:gridCol w="834112">
                  <a:extLst>
                    <a:ext uri="{9D8B030D-6E8A-4147-A177-3AD203B41FA5}">
                      <a16:colId xmlns:a16="http://schemas.microsoft.com/office/drawing/2014/main" val="3328932887"/>
                    </a:ext>
                  </a:extLst>
                </a:gridCol>
                <a:gridCol w="834112">
                  <a:extLst>
                    <a:ext uri="{9D8B030D-6E8A-4147-A177-3AD203B41FA5}">
                      <a16:colId xmlns:a16="http://schemas.microsoft.com/office/drawing/2014/main" val="734882123"/>
                    </a:ext>
                  </a:extLst>
                </a:gridCol>
              </a:tblGrid>
              <a:tr h="357217">
                <a:tc rowSpan="2">
                  <a:txBody>
                    <a:bodyPr/>
                    <a:lstStyle/>
                    <a:p>
                      <a:pPr algn="ctr" rtl="0" fontAlgn="ctr"/>
                      <a:r>
                        <a:rPr lang="en-AU" sz="2000" b="1" i="0" u="none" strike="noStrike" dirty="0">
                          <a:solidFill>
                            <a:srgbClr val="757678"/>
                          </a:solidFill>
                          <a:effectLst/>
                          <a:latin typeface="Calibri" panose="020F0502020204030204" pitchFamily="34" charset="0"/>
                        </a:rPr>
                        <a:t>Pull haywire</a:t>
                      </a:r>
                    </a:p>
                  </a:txBody>
                  <a:tcPr marL="9066" marR="9066" marT="9066" marB="43519" anchor="ctr">
                    <a:lnL w="12700" cap="flat" cmpd="sng" algn="ctr">
                      <a:solidFill>
                        <a:srgbClr val="BFBFBF"/>
                      </a:solidFill>
                      <a:prstDash val="solid"/>
                      <a:round/>
                      <a:headEnd type="none" w="med" len="med"/>
                      <a:tailEnd type="none" w="med" len="med"/>
                    </a:lnL>
                    <a:lnR w="9525" cap="flat" cmpd="sng" algn="ctr">
                      <a:solidFill>
                        <a:schemeClr val="bg2">
                          <a:lumMod val="75000"/>
                        </a:schemeClr>
                      </a:solidFill>
                      <a:prstDash val="sysDash"/>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gridSpan="3">
                  <a:txBody>
                    <a:bodyPr/>
                    <a:lstStyle/>
                    <a:p>
                      <a:pPr algn="ctr" rtl="0" fontAlgn="ctr"/>
                      <a:r>
                        <a:rPr lang="en-AU" sz="2000" b="1" i="0" u="none" strike="noStrike" dirty="0">
                          <a:solidFill>
                            <a:srgbClr val="757678"/>
                          </a:solidFill>
                          <a:effectLst/>
                          <a:latin typeface="Calibri" panose="020F0502020204030204" pitchFamily="34" charset="0"/>
                        </a:rPr>
                        <a:t>Without harness</a:t>
                      </a:r>
                    </a:p>
                  </a:txBody>
                  <a:tcPr marL="9066" marR="9066" marT="9066" marB="43519" anchor="ctr">
                    <a:lnL w="9525" cap="flat" cmpd="sng" algn="ctr">
                      <a:solidFill>
                        <a:schemeClr val="bg2">
                          <a:lumMod val="75000"/>
                        </a:schemeClr>
                      </a:solidFill>
                      <a:prstDash val="sysDash"/>
                      <a:round/>
                      <a:headEnd type="none" w="med" len="med"/>
                      <a:tailEnd type="none" w="med" len="med"/>
                    </a:lnL>
                    <a:lnR w="9525" cap="flat" cmpd="sng" algn="ctr">
                      <a:solidFill>
                        <a:schemeClr val="bg2">
                          <a:lumMod val="75000"/>
                        </a:schemeClr>
                      </a:solidFill>
                      <a:prstDash val="sysDash"/>
                      <a:round/>
                      <a:headEnd type="none" w="med" len="med"/>
                      <a:tailEnd type="none" w="med" len="med"/>
                    </a:lnR>
                    <a:lnT w="9525" cap="flat" cmpd="sng" algn="ctr">
                      <a:solidFill>
                        <a:schemeClr val="bg2">
                          <a:lumMod val="75000"/>
                        </a:schemeClr>
                      </a:solidFill>
                      <a:prstDash val="sysDash"/>
                      <a:round/>
                      <a:headEnd type="none" w="med" len="med"/>
                      <a:tailEnd type="none" w="med" len="med"/>
                    </a:lnT>
                    <a:lnB w="9525" cap="flat" cmpd="sng" algn="ctr">
                      <a:solidFill>
                        <a:schemeClr val="bg2">
                          <a:lumMod val="75000"/>
                        </a:schemeClr>
                      </a:solidFill>
                      <a:prstDash val="sysDash"/>
                      <a:round/>
                      <a:headEnd type="none" w="med" len="med"/>
                      <a:tailEnd type="none" w="med" len="med"/>
                    </a:lnB>
                    <a:lnTlToBr w="12700" cmpd="sng">
                      <a:noFill/>
                      <a:prstDash val="solid"/>
                    </a:lnTlToBr>
                    <a:lnBlToTr w="12700" cmpd="sng">
                      <a:noFill/>
                      <a:prstDash val="solid"/>
                    </a:lnBlToTr>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317928753"/>
                  </a:ext>
                </a:extLst>
              </a:tr>
              <a:tr h="400736">
                <a:tc vMerge="1">
                  <a:txBody>
                    <a:bodyPr/>
                    <a:lstStyle/>
                    <a:p>
                      <a:endParaRPr lang="en-AU"/>
                    </a:p>
                  </a:txBody>
                  <a:tcPr/>
                </a:tc>
                <a:tc>
                  <a:txBody>
                    <a:bodyPr/>
                    <a:lstStyle/>
                    <a:p>
                      <a:pPr algn="ctr" rtl="0" fontAlgn="ctr"/>
                      <a:r>
                        <a:rPr lang="en-AU" sz="1100" b="0" i="0" u="none" strike="noStrike">
                          <a:solidFill>
                            <a:srgbClr val="757678"/>
                          </a:solidFill>
                          <a:effectLst/>
                          <a:latin typeface="Calibri" panose="020F0502020204030204" pitchFamily="34" charset="0"/>
                        </a:rPr>
                        <a:t>Back</a:t>
                      </a: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9525" cap="flat" cmpd="sng" algn="ctr">
                      <a:solidFill>
                        <a:schemeClr val="bg2">
                          <a:lumMod val="75000"/>
                        </a:schemeClr>
                      </a:solidFill>
                      <a:prstDash val="sysDash"/>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100" b="0" i="0" u="none" strike="noStrike">
                          <a:solidFill>
                            <a:srgbClr val="757678"/>
                          </a:solidFill>
                          <a:effectLst/>
                          <a:latin typeface="Calibri" panose="020F0502020204030204" pitchFamily="34" charset="0"/>
                        </a:rPr>
                        <a:t>Left  </a:t>
                      </a:r>
                      <a:br>
                        <a:rPr lang="en-AU" sz="1100" b="0" i="0" u="none" strike="noStrike">
                          <a:solidFill>
                            <a:srgbClr val="757678"/>
                          </a:solidFill>
                          <a:effectLst/>
                          <a:latin typeface="Calibri" panose="020F0502020204030204" pitchFamily="34" charset="0"/>
                        </a:rPr>
                      </a:br>
                      <a:r>
                        <a:rPr lang="en-AU" sz="1100" b="0" i="0" u="none" strike="noStrike">
                          <a:solidFill>
                            <a:srgbClr val="757678"/>
                          </a:solidFill>
                          <a:effectLst/>
                          <a:latin typeface="Calibri" panose="020F0502020204030204" pitchFamily="34" charset="0"/>
                        </a:rPr>
                        <a:t>Shoulder</a:t>
                      </a: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9525" cap="flat" cmpd="sng" algn="ctr">
                      <a:solidFill>
                        <a:schemeClr val="bg2">
                          <a:lumMod val="75000"/>
                        </a:schemeClr>
                      </a:solidFill>
                      <a:prstDash val="sysDash"/>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100" b="0" i="0" u="none" strike="noStrike">
                          <a:solidFill>
                            <a:srgbClr val="757678"/>
                          </a:solidFill>
                          <a:effectLst/>
                          <a:latin typeface="Calibri" panose="020F0502020204030204" pitchFamily="34" charset="0"/>
                        </a:rPr>
                        <a:t>Right </a:t>
                      </a:r>
                      <a:br>
                        <a:rPr lang="en-AU" sz="1100" b="0" i="0" u="none" strike="noStrike">
                          <a:solidFill>
                            <a:srgbClr val="757678"/>
                          </a:solidFill>
                          <a:effectLst/>
                          <a:latin typeface="Calibri" panose="020F0502020204030204" pitchFamily="34" charset="0"/>
                        </a:rPr>
                      </a:br>
                      <a:r>
                        <a:rPr lang="en-AU" sz="1100" b="0" i="0" u="none" strike="noStrike">
                          <a:solidFill>
                            <a:srgbClr val="757678"/>
                          </a:solidFill>
                          <a:effectLst/>
                          <a:latin typeface="Calibri" panose="020F0502020204030204" pitchFamily="34" charset="0"/>
                        </a:rPr>
                        <a:t>Shoulder</a:t>
                      </a: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9525" cap="flat" cmpd="sng" algn="ctr">
                      <a:solidFill>
                        <a:schemeClr val="bg2">
                          <a:lumMod val="75000"/>
                        </a:schemeClr>
                      </a:solidFill>
                      <a:prstDash val="sysDash"/>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786974815"/>
                  </a:ext>
                </a:extLst>
              </a:tr>
              <a:tr h="716248">
                <a:tc>
                  <a:txBody>
                    <a:bodyPr/>
                    <a:lstStyle/>
                    <a:p>
                      <a:pPr algn="ctr" rtl="0" fontAlgn="ctr"/>
                      <a:r>
                        <a:rPr lang="en-AU" sz="1100" b="0" i="0" u="none" strike="noStrike">
                          <a:solidFill>
                            <a:srgbClr val="757678"/>
                          </a:solidFill>
                          <a:effectLst/>
                          <a:latin typeface="Calibri" panose="020F0502020204030204" pitchFamily="34" charset="0"/>
                        </a:rPr>
                        <a:t>ROM </a:t>
                      </a:r>
                      <a:br>
                        <a:rPr lang="en-AU" sz="1100" b="0" i="0" u="none" strike="noStrike">
                          <a:solidFill>
                            <a:srgbClr val="757678"/>
                          </a:solidFill>
                          <a:effectLst/>
                          <a:latin typeface="Calibri" panose="020F0502020204030204" pitchFamily="34" charset="0"/>
                        </a:rPr>
                      </a:br>
                      <a:r>
                        <a:rPr lang="en-AU" sz="1100" b="0" i="0" u="none" strike="noStrike">
                          <a:solidFill>
                            <a:srgbClr val="757678"/>
                          </a:solidFill>
                          <a:effectLst/>
                          <a:latin typeface="Calibri" panose="020F0502020204030204" pitchFamily="34" charset="0"/>
                        </a:rPr>
                        <a:t>% time outside preferred movement zone</a:t>
                      </a:r>
                    </a:p>
                  </a:txBody>
                  <a:tcPr marL="9066" marR="9066" marT="9066" marB="43519" anchor="ctr">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400" b="0" i="0" u="none" strike="noStrike" dirty="0">
                          <a:solidFill>
                            <a:srgbClr val="FFFFFF"/>
                          </a:solidFill>
                          <a:effectLst/>
                          <a:latin typeface="Calibri" panose="020F0502020204030204" pitchFamily="34" charset="0"/>
                        </a:rPr>
                        <a:t>Attention</a:t>
                      </a:r>
                    </a:p>
                  </a:txBody>
                  <a:tcPr marL="9066" marR="9066" marT="9066" marB="43519" anchor="ctr">
                    <a:lnL>
                      <a:noFill/>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21"/>
                    </a:solidFill>
                  </a:tcPr>
                </a:tc>
                <a:tc>
                  <a:txBody>
                    <a:bodyPr/>
                    <a:lstStyle/>
                    <a:p>
                      <a:pPr algn="ctr" rtl="0" fontAlgn="ctr"/>
                      <a:r>
                        <a:rPr lang="en-AU" sz="1400" b="0" i="0" u="none" strike="noStrike" dirty="0">
                          <a:solidFill>
                            <a:srgbClr val="FFFFFF"/>
                          </a:solidFill>
                          <a:effectLst/>
                          <a:latin typeface="Calibri" panose="020F0502020204030204" pitchFamily="34" charset="0"/>
                        </a:rPr>
                        <a:t>Attention</a:t>
                      </a:r>
                    </a:p>
                  </a:txBody>
                  <a:tcPr marL="9066" marR="9066" marT="9066" marB="4351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21"/>
                    </a:solidFill>
                  </a:tcPr>
                </a:tc>
                <a:tc>
                  <a:txBody>
                    <a:bodyPr/>
                    <a:lstStyle/>
                    <a:p>
                      <a:pPr algn="ctr" rtl="0" fontAlgn="ctr"/>
                      <a:r>
                        <a:rPr lang="en-AU" sz="1400" b="0" i="0" u="none" strike="noStrike">
                          <a:solidFill>
                            <a:srgbClr val="FFFFFF"/>
                          </a:solidFill>
                          <a:effectLst/>
                          <a:latin typeface="Calibri" panose="020F0502020204030204" pitchFamily="34" charset="0"/>
                        </a:rPr>
                        <a:t>Preferred</a:t>
                      </a:r>
                    </a:p>
                  </a:txBody>
                  <a:tcPr marL="9066" marR="9066" marT="9066" marB="43519" anchor="ctr">
                    <a:lnL w="12700" cap="flat" cmpd="sng" algn="ctr">
                      <a:solidFill>
                        <a:srgbClr val="FFFFF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C447"/>
                    </a:solidFill>
                  </a:tcPr>
                </a:tc>
                <a:extLst>
                  <a:ext uri="{0D108BD9-81ED-4DB2-BD59-A6C34878D82A}">
                    <a16:rowId xmlns:a16="http://schemas.microsoft.com/office/drawing/2014/main" val="3968810815"/>
                  </a:ext>
                </a:extLst>
              </a:tr>
              <a:tr h="498654">
                <a:tc>
                  <a:txBody>
                    <a:bodyPr/>
                    <a:lstStyle/>
                    <a:p>
                      <a:pPr algn="ctr" rtl="0" fontAlgn="ctr"/>
                      <a:r>
                        <a:rPr lang="en-AU" sz="1100" b="0" i="0" u="none" strike="noStrike">
                          <a:solidFill>
                            <a:srgbClr val="757678"/>
                          </a:solidFill>
                          <a:effectLst/>
                          <a:latin typeface="Calibri" panose="020F0502020204030204" pitchFamily="34" charset="0"/>
                        </a:rPr>
                        <a:t>Repetitions per minute</a:t>
                      </a:r>
                    </a:p>
                  </a:txBody>
                  <a:tcPr marL="9066" marR="9066" marT="9066" marB="43519" anchor="ctr">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400" b="0" i="0" u="none" strike="noStrike">
                          <a:solidFill>
                            <a:srgbClr val="FFFFFF"/>
                          </a:solidFill>
                          <a:effectLst/>
                          <a:latin typeface="Calibri" panose="020F0502020204030204" pitchFamily="34" charset="0"/>
                        </a:rPr>
                        <a:t>Attention</a:t>
                      </a:r>
                    </a:p>
                  </a:txBody>
                  <a:tcPr marL="9066" marR="9066" marT="9066" marB="43519"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21"/>
                    </a:solidFill>
                  </a:tcPr>
                </a:tc>
                <a:tc>
                  <a:txBody>
                    <a:bodyPr/>
                    <a:lstStyle/>
                    <a:p>
                      <a:pPr algn="ctr" rtl="0" fontAlgn="ctr"/>
                      <a:r>
                        <a:rPr lang="en-AU" sz="1400" b="0" i="0" u="none" strike="noStrike">
                          <a:solidFill>
                            <a:srgbClr val="FFFFFF"/>
                          </a:solidFill>
                          <a:effectLst/>
                          <a:latin typeface="Calibri" panose="020F0502020204030204" pitchFamily="34" charset="0"/>
                        </a:rPr>
                        <a:t>Attention</a:t>
                      </a:r>
                    </a:p>
                  </a:txBody>
                  <a:tcPr marL="9066" marR="9066" marT="9066" marB="4351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21"/>
                    </a:solidFill>
                  </a:tcPr>
                </a:tc>
                <a:tc>
                  <a:txBody>
                    <a:bodyPr/>
                    <a:lstStyle/>
                    <a:p>
                      <a:pPr algn="ctr" rtl="0" fontAlgn="ctr"/>
                      <a:r>
                        <a:rPr lang="en-AU" sz="1400" b="0" i="0" u="none" strike="noStrike">
                          <a:solidFill>
                            <a:srgbClr val="FFFFFF"/>
                          </a:solidFill>
                          <a:effectLst/>
                          <a:latin typeface="Calibri" panose="020F0502020204030204" pitchFamily="34" charset="0"/>
                        </a:rPr>
                        <a:t>Attention</a:t>
                      </a:r>
                    </a:p>
                  </a:txBody>
                  <a:tcPr marL="9066" marR="9066" marT="9066" marB="43519"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21"/>
                    </a:solidFill>
                  </a:tcPr>
                </a:tc>
                <a:extLst>
                  <a:ext uri="{0D108BD9-81ED-4DB2-BD59-A6C34878D82A}">
                    <a16:rowId xmlns:a16="http://schemas.microsoft.com/office/drawing/2014/main" val="3302956625"/>
                  </a:ext>
                </a:extLst>
              </a:tr>
              <a:tr h="498654">
                <a:tc>
                  <a:txBody>
                    <a:bodyPr/>
                    <a:lstStyle/>
                    <a:p>
                      <a:pPr algn="ctr" rtl="0" fontAlgn="ctr"/>
                      <a:r>
                        <a:rPr lang="en-AU" sz="1100" b="0" i="0" u="none" strike="noStrike">
                          <a:solidFill>
                            <a:srgbClr val="757678"/>
                          </a:solidFill>
                          <a:effectLst/>
                          <a:latin typeface="Calibri" panose="020F0502020204030204" pitchFamily="34" charset="0"/>
                        </a:rPr>
                        <a:t>Sustained positions</a:t>
                      </a:r>
                    </a:p>
                  </a:txBody>
                  <a:tcPr marL="9066" marR="9066" marT="9066" marB="43519" anchor="ctr">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400" b="0" i="0" u="none" strike="noStrike">
                          <a:solidFill>
                            <a:srgbClr val="FFFFFF"/>
                          </a:solidFill>
                          <a:effectLst/>
                          <a:latin typeface="Calibri" panose="020F0502020204030204" pitchFamily="34" charset="0"/>
                        </a:rPr>
                        <a:t>Preferred</a:t>
                      </a:r>
                    </a:p>
                  </a:txBody>
                  <a:tcPr marL="9066" marR="9066" marT="9066" marB="43519"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C447"/>
                    </a:solidFill>
                  </a:tcPr>
                </a:tc>
                <a:tc>
                  <a:txBody>
                    <a:bodyPr/>
                    <a:lstStyle/>
                    <a:p>
                      <a:pPr algn="ctr" rtl="0" fontAlgn="ctr"/>
                      <a:r>
                        <a:rPr lang="en-AU" sz="1400" b="0" i="0" u="none" strike="noStrike">
                          <a:solidFill>
                            <a:srgbClr val="FFFFFF"/>
                          </a:solidFill>
                          <a:effectLst/>
                          <a:latin typeface="Calibri" panose="020F0502020204030204" pitchFamily="34" charset="0"/>
                        </a:rPr>
                        <a:t>Preferred</a:t>
                      </a:r>
                    </a:p>
                  </a:txBody>
                  <a:tcPr marL="9066" marR="9066" marT="9066" marB="4351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C447"/>
                    </a:solidFill>
                  </a:tcPr>
                </a:tc>
                <a:tc>
                  <a:txBody>
                    <a:bodyPr/>
                    <a:lstStyle/>
                    <a:p>
                      <a:pPr algn="ctr" rtl="0" fontAlgn="ctr"/>
                      <a:r>
                        <a:rPr lang="en-AU" sz="1400" b="0" i="0" u="none" strike="noStrike">
                          <a:solidFill>
                            <a:srgbClr val="FFFFFF"/>
                          </a:solidFill>
                          <a:effectLst/>
                          <a:latin typeface="Calibri" panose="020F0502020204030204" pitchFamily="34" charset="0"/>
                        </a:rPr>
                        <a:t>Preferred</a:t>
                      </a:r>
                    </a:p>
                  </a:txBody>
                  <a:tcPr marL="9066" marR="9066" marT="9066" marB="43519"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C447"/>
                    </a:solidFill>
                  </a:tcPr>
                </a:tc>
                <a:extLst>
                  <a:ext uri="{0D108BD9-81ED-4DB2-BD59-A6C34878D82A}">
                    <a16:rowId xmlns:a16="http://schemas.microsoft.com/office/drawing/2014/main" val="439601741"/>
                  </a:ext>
                </a:extLst>
              </a:tr>
              <a:tr h="498654">
                <a:tc>
                  <a:txBody>
                    <a:bodyPr/>
                    <a:lstStyle/>
                    <a:p>
                      <a:pPr algn="ctr" rtl="0" fontAlgn="ctr"/>
                      <a:r>
                        <a:rPr lang="en-AU" sz="1100" b="0" i="0" u="none" strike="noStrike">
                          <a:solidFill>
                            <a:srgbClr val="757678"/>
                          </a:solidFill>
                          <a:effectLst/>
                          <a:latin typeface="Calibri" panose="020F0502020204030204" pitchFamily="34" charset="0"/>
                        </a:rPr>
                        <a:t>EMG</a:t>
                      </a:r>
                    </a:p>
                  </a:txBody>
                  <a:tcPr marL="9066" marR="9066" marT="9066" marB="43519" anchor="ctr">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400" b="0" i="0" u="none" strike="noStrike">
                          <a:solidFill>
                            <a:srgbClr val="FFFFFF"/>
                          </a:solidFill>
                          <a:effectLst/>
                          <a:latin typeface="Calibri" panose="020F0502020204030204" pitchFamily="34" charset="0"/>
                        </a:rPr>
                        <a:t>Alert</a:t>
                      </a:r>
                    </a:p>
                  </a:txBody>
                  <a:tcPr marL="9066" marR="9066" marT="9066" marB="43519"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D2839"/>
                    </a:solidFill>
                  </a:tcPr>
                </a:tc>
                <a:tc>
                  <a:txBody>
                    <a:bodyPr/>
                    <a:lstStyle/>
                    <a:p>
                      <a:pPr algn="ctr" rtl="0" fontAlgn="ctr"/>
                      <a:r>
                        <a:rPr lang="en-AU" sz="1400" b="0" i="0" u="none" strike="noStrike">
                          <a:solidFill>
                            <a:srgbClr val="FFFFFF"/>
                          </a:solidFill>
                          <a:effectLst/>
                          <a:latin typeface="Calibri" panose="020F0502020204030204" pitchFamily="34" charset="0"/>
                        </a:rPr>
                        <a:t>Alert</a:t>
                      </a:r>
                    </a:p>
                  </a:txBody>
                  <a:tcPr marL="9066" marR="9066" marT="9066" marB="4351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D2839"/>
                    </a:solidFill>
                  </a:tcPr>
                </a:tc>
                <a:tc>
                  <a:txBody>
                    <a:bodyPr/>
                    <a:lstStyle/>
                    <a:p>
                      <a:pPr algn="ctr" rtl="0" fontAlgn="ctr"/>
                      <a:r>
                        <a:rPr lang="en-AU" sz="1400" b="0" i="0" u="none" strike="noStrike">
                          <a:solidFill>
                            <a:srgbClr val="FFFFFF"/>
                          </a:solidFill>
                          <a:effectLst/>
                          <a:latin typeface="Calibri" panose="020F0502020204030204" pitchFamily="34" charset="0"/>
                        </a:rPr>
                        <a:t>Alert</a:t>
                      </a:r>
                    </a:p>
                  </a:txBody>
                  <a:tcPr marL="9066" marR="9066" marT="9066" marB="43519"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D2839"/>
                    </a:solidFill>
                  </a:tcPr>
                </a:tc>
                <a:extLst>
                  <a:ext uri="{0D108BD9-81ED-4DB2-BD59-A6C34878D82A}">
                    <a16:rowId xmlns:a16="http://schemas.microsoft.com/office/drawing/2014/main" val="3128441728"/>
                  </a:ext>
                </a:extLst>
              </a:tr>
              <a:tr h="226661">
                <a:tc gridSpan="4">
                  <a:txBody>
                    <a:bodyPr/>
                    <a:lstStyle/>
                    <a:p>
                      <a:pPr algn="ctr" rtl="0" fontAlgn="ctr"/>
                      <a:endParaRPr lang="en-AU" sz="1100" b="0" i="0" u="none" strike="noStrike">
                        <a:solidFill>
                          <a:srgbClr val="757678"/>
                        </a:solidFill>
                        <a:effectLst/>
                        <a:latin typeface="Calibri" panose="020F0502020204030204" pitchFamily="34" charset="0"/>
                      </a:endParaRP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569528330"/>
                  </a:ext>
                </a:extLst>
              </a:tr>
              <a:tr h="362657">
                <a:tc>
                  <a:txBody>
                    <a:bodyPr/>
                    <a:lstStyle/>
                    <a:p>
                      <a:pPr algn="ctr" rtl="0" fontAlgn="ctr"/>
                      <a:r>
                        <a:rPr lang="en-AU" sz="1100" b="1" i="0" u="none" strike="noStrike">
                          <a:solidFill>
                            <a:srgbClr val="757678"/>
                          </a:solidFill>
                          <a:effectLst/>
                          <a:latin typeface="Calibri" panose="020F0502020204030204" pitchFamily="34" charset="0"/>
                        </a:rPr>
                        <a:t>Score</a:t>
                      </a:r>
                    </a:p>
                  </a:txBody>
                  <a:tcPr marL="9066" marR="9066" marT="9066" marB="43519" anchor="ctr">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400" b="0" i="0" u="none" strike="noStrike">
                          <a:solidFill>
                            <a:srgbClr val="FFFFFF"/>
                          </a:solidFill>
                          <a:effectLst/>
                          <a:latin typeface="Calibri" panose="020F0502020204030204" pitchFamily="34" charset="0"/>
                        </a:rPr>
                        <a:t>4</a:t>
                      </a:r>
                    </a:p>
                  </a:txBody>
                  <a:tcPr marL="9066" marR="9066" marT="9066" marB="43519" anchor="ctr">
                    <a:lnL>
                      <a:noFill/>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87A21"/>
                    </a:solidFill>
                  </a:tcPr>
                </a:tc>
                <a:tc gridSpan="2">
                  <a:txBody>
                    <a:bodyPr/>
                    <a:lstStyle/>
                    <a:p>
                      <a:pPr algn="ctr" rtl="0" fontAlgn="ctr"/>
                      <a:r>
                        <a:rPr lang="en-AU" sz="1400" b="0" i="0" u="none" strike="noStrike">
                          <a:solidFill>
                            <a:srgbClr val="FFFFFF"/>
                          </a:solidFill>
                          <a:effectLst/>
                          <a:latin typeface="Calibri" panose="020F0502020204030204" pitchFamily="34" charset="0"/>
                        </a:rPr>
                        <a:t>4</a:t>
                      </a:r>
                    </a:p>
                  </a:txBody>
                  <a:tcPr marL="9066" marR="9066" marT="9066" marB="4351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87A21"/>
                    </a:solidFill>
                  </a:tcPr>
                </a:tc>
                <a:tc hMerge="1">
                  <a:txBody>
                    <a:bodyPr/>
                    <a:lstStyle/>
                    <a:p>
                      <a:endParaRPr lang="en-AU"/>
                    </a:p>
                  </a:txBody>
                  <a:tcPr/>
                </a:tc>
                <a:extLst>
                  <a:ext uri="{0D108BD9-81ED-4DB2-BD59-A6C34878D82A}">
                    <a16:rowId xmlns:a16="http://schemas.microsoft.com/office/drawing/2014/main" val="2472553945"/>
                  </a:ext>
                </a:extLst>
              </a:tr>
              <a:tr h="313699">
                <a:tc gridSpan="4">
                  <a:txBody>
                    <a:bodyPr/>
                    <a:lstStyle/>
                    <a:p>
                      <a:pPr algn="ctr" fontAlgn="ctr"/>
                      <a:endParaRPr lang="en-AU" sz="1700" b="0" i="0" u="none" strike="noStrike" dirty="0">
                        <a:solidFill>
                          <a:srgbClr val="000000"/>
                        </a:solidFill>
                        <a:effectLst/>
                        <a:latin typeface="Arial" panose="020B0604020202020204" pitchFamily="34" charset="0"/>
                      </a:endParaRP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37752646"/>
                  </a:ext>
                </a:extLst>
              </a:tr>
              <a:tr h="652783">
                <a:tc>
                  <a:txBody>
                    <a:bodyPr/>
                    <a:lstStyle/>
                    <a:p>
                      <a:pPr algn="ctr" rtl="0" fontAlgn="ctr"/>
                      <a:r>
                        <a:rPr lang="en-AU" sz="1100" b="1" i="0" u="none" strike="noStrike" dirty="0">
                          <a:solidFill>
                            <a:srgbClr val="757678"/>
                          </a:solidFill>
                          <a:effectLst/>
                          <a:latin typeface="Calibri" panose="020F0502020204030204" pitchFamily="34" charset="0"/>
                        </a:rPr>
                        <a:t>Task Score</a:t>
                      </a: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gridSpan="3">
                  <a:txBody>
                    <a:bodyPr/>
                    <a:lstStyle/>
                    <a:p>
                      <a:pPr algn="ctr" fontAlgn="ctr"/>
                      <a:r>
                        <a:rPr lang="en-AU" sz="1300" b="0" i="0" u="none" strike="noStrike" dirty="0">
                          <a:solidFill>
                            <a:srgbClr val="FFFFFF"/>
                          </a:solidFill>
                          <a:effectLst/>
                          <a:latin typeface="Calibri" panose="020F0502020204030204" pitchFamily="34" charset="0"/>
                        </a:rPr>
                        <a:t>8</a:t>
                      </a: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87822"/>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516399812"/>
                  </a:ext>
                </a:extLst>
              </a:tr>
            </a:tbl>
          </a:graphicData>
        </a:graphic>
      </p:graphicFrame>
      <p:pic>
        <p:nvPicPr>
          <p:cNvPr id="16" name="Content Placeholder 10" descr="A picture containing screenshot&#10;&#10;Description generated with high confidence">
            <a:extLst>
              <a:ext uri="{FF2B5EF4-FFF2-40B4-BE49-F238E27FC236}">
                <a16:creationId xmlns:a16="http://schemas.microsoft.com/office/drawing/2014/main" id="{FA481108-2970-43AF-A8E1-824485B1824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305" y="5977510"/>
            <a:ext cx="2169258" cy="677290"/>
          </a:xfrm>
          <a:prstGeom prst="rect">
            <a:avLst/>
          </a:prstGeom>
        </p:spPr>
      </p:pic>
      <p:sp>
        <p:nvSpPr>
          <p:cNvPr id="4" name="Content Placeholder 3">
            <a:extLst>
              <a:ext uri="{FF2B5EF4-FFF2-40B4-BE49-F238E27FC236}">
                <a16:creationId xmlns:a16="http://schemas.microsoft.com/office/drawing/2014/main" id="{7BCD63C4-AAD3-401B-8F11-2AB2F84DD601}"/>
              </a:ext>
            </a:extLst>
          </p:cNvPr>
          <p:cNvSpPr>
            <a:spLocks noGrp="1"/>
          </p:cNvSpPr>
          <p:nvPr>
            <p:ph sz="half" idx="2"/>
          </p:nvPr>
        </p:nvSpPr>
        <p:spPr/>
        <p:txBody>
          <a:bodyPr/>
          <a:lstStyle/>
          <a:p>
            <a:endParaRPr lang="en-US" dirty="0"/>
          </a:p>
        </p:txBody>
      </p:sp>
      <p:pic>
        <p:nvPicPr>
          <p:cNvPr id="5" name="Picture 4">
            <a:extLst>
              <a:ext uri="{FF2B5EF4-FFF2-40B4-BE49-F238E27FC236}">
                <a16:creationId xmlns:a16="http://schemas.microsoft.com/office/drawing/2014/main" id="{2E842435-4EA0-4A91-8A12-CD248A247365}"/>
              </a:ext>
            </a:extLst>
          </p:cNvPr>
          <p:cNvPicPr>
            <a:picLocks noChangeAspect="1"/>
          </p:cNvPicPr>
          <p:nvPr/>
        </p:nvPicPr>
        <p:blipFill>
          <a:blip r:embed="rId4"/>
          <a:stretch>
            <a:fillRect/>
          </a:stretch>
        </p:blipFill>
        <p:spPr>
          <a:xfrm>
            <a:off x="7004782" y="0"/>
            <a:ext cx="5182049" cy="3524584"/>
          </a:xfrm>
          <a:prstGeom prst="rect">
            <a:avLst/>
          </a:prstGeom>
        </p:spPr>
      </p:pic>
      <p:pic>
        <p:nvPicPr>
          <p:cNvPr id="6" name="Picture 5">
            <a:extLst>
              <a:ext uri="{FF2B5EF4-FFF2-40B4-BE49-F238E27FC236}">
                <a16:creationId xmlns:a16="http://schemas.microsoft.com/office/drawing/2014/main" id="{7D76CBB3-7C7B-4080-9657-A50740F6C832}"/>
              </a:ext>
            </a:extLst>
          </p:cNvPr>
          <p:cNvPicPr>
            <a:picLocks noChangeAspect="1"/>
          </p:cNvPicPr>
          <p:nvPr/>
        </p:nvPicPr>
        <p:blipFill>
          <a:blip r:embed="rId5"/>
          <a:stretch>
            <a:fillRect/>
          </a:stretch>
        </p:blipFill>
        <p:spPr>
          <a:xfrm>
            <a:off x="7004781" y="3546419"/>
            <a:ext cx="5182049" cy="3328704"/>
          </a:xfrm>
          <a:prstGeom prst="rect">
            <a:avLst/>
          </a:prstGeom>
        </p:spPr>
      </p:pic>
    </p:spTree>
    <p:extLst>
      <p:ext uri="{BB962C8B-B14F-4D97-AF65-F5344CB8AC3E}">
        <p14:creationId xmlns:p14="http://schemas.microsoft.com/office/powerpoint/2010/main" val="2247435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1EF347C-84E0-4E0C-9298-DEB2F3785DA8}"/>
              </a:ext>
            </a:extLst>
          </p:cNvPr>
          <p:cNvSpPr/>
          <p:nvPr/>
        </p:nvSpPr>
        <p:spPr>
          <a:xfrm>
            <a:off x="381000" y="304800"/>
            <a:ext cx="11391900" cy="619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11D298-3CF1-451E-B40E-37A86E11CB26}"/>
              </a:ext>
            </a:extLst>
          </p:cNvPr>
          <p:cNvSpPr>
            <a:spLocks noGrp="1"/>
          </p:cNvSpPr>
          <p:nvPr>
            <p:ph type="title"/>
          </p:nvPr>
        </p:nvSpPr>
        <p:spPr>
          <a:xfrm>
            <a:off x="838200" y="365125"/>
            <a:ext cx="5067300" cy="1325563"/>
          </a:xfrm>
        </p:spPr>
        <p:txBody>
          <a:bodyPr/>
          <a:lstStyle/>
          <a:p>
            <a:r>
              <a:rPr lang="en-US" dirty="0"/>
              <a:t>Pulling Haywire – With Harness</a:t>
            </a:r>
          </a:p>
        </p:txBody>
      </p:sp>
      <p:pic>
        <p:nvPicPr>
          <p:cNvPr id="5" name="Content Placeholder 4">
            <a:extLst>
              <a:ext uri="{FF2B5EF4-FFF2-40B4-BE49-F238E27FC236}">
                <a16:creationId xmlns:a16="http://schemas.microsoft.com/office/drawing/2014/main" id="{F847C8AC-2255-4537-95FE-31102BE7B709}"/>
              </a:ext>
            </a:extLst>
          </p:cNvPr>
          <p:cNvPicPr>
            <a:picLocks noGrp="1" noChangeAspect="1"/>
          </p:cNvPicPr>
          <p:nvPr>
            <p:ph sz="half" idx="1"/>
          </p:nvPr>
        </p:nvPicPr>
        <p:blipFill>
          <a:blip r:embed="rId3"/>
          <a:stretch>
            <a:fillRect/>
          </a:stretch>
        </p:blipFill>
        <p:spPr>
          <a:xfrm>
            <a:off x="1054758" y="1825625"/>
            <a:ext cx="4748484" cy="4351338"/>
          </a:xfrm>
          <a:prstGeom prst="rect">
            <a:avLst/>
          </a:prstGeom>
        </p:spPr>
      </p:pic>
      <p:pic>
        <p:nvPicPr>
          <p:cNvPr id="14" name="Content Placeholder 10" descr="A picture containing screenshot&#10;&#10;Description generated with high confidence">
            <a:extLst>
              <a:ext uri="{FF2B5EF4-FFF2-40B4-BE49-F238E27FC236}">
                <a16:creationId xmlns:a16="http://schemas.microsoft.com/office/drawing/2014/main" id="{60947860-5BC7-43B9-A99A-83D625C969F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6305" y="5977510"/>
            <a:ext cx="2169258" cy="677290"/>
          </a:xfrm>
          <a:prstGeom prst="rect">
            <a:avLst/>
          </a:prstGeom>
        </p:spPr>
      </p:pic>
      <p:pic>
        <p:nvPicPr>
          <p:cNvPr id="3" name="Picture 2">
            <a:extLst>
              <a:ext uri="{FF2B5EF4-FFF2-40B4-BE49-F238E27FC236}">
                <a16:creationId xmlns:a16="http://schemas.microsoft.com/office/drawing/2014/main" id="{0D6C39AC-2D57-466C-A56E-A18F051255F3}"/>
              </a:ext>
            </a:extLst>
          </p:cNvPr>
          <p:cNvPicPr>
            <a:picLocks noChangeAspect="1"/>
          </p:cNvPicPr>
          <p:nvPr/>
        </p:nvPicPr>
        <p:blipFill>
          <a:blip r:embed="rId5"/>
          <a:stretch>
            <a:fillRect/>
          </a:stretch>
        </p:blipFill>
        <p:spPr>
          <a:xfrm>
            <a:off x="7010401" y="3466302"/>
            <a:ext cx="5182049" cy="3340898"/>
          </a:xfrm>
          <a:prstGeom prst="rect">
            <a:avLst/>
          </a:prstGeom>
        </p:spPr>
      </p:pic>
      <p:sp>
        <p:nvSpPr>
          <p:cNvPr id="6" name="Content Placeholder 5">
            <a:extLst>
              <a:ext uri="{FF2B5EF4-FFF2-40B4-BE49-F238E27FC236}">
                <a16:creationId xmlns:a16="http://schemas.microsoft.com/office/drawing/2014/main" id="{CB79916D-8C1D-4FEF-8117-79209AB1A5BF}"/>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6557E207-482C-4D09-A9B2-189A531C9AC5}"/>
              </a:ext>
            </a:extLst>
          </p:cNvPr>
          <p:cNvPicPr>
            <a:picLocks noChangeAspect="1"/>
          </p:cNvPicPr>
          <p:nvPr/>
        </p:nvPicPr>
        <p:blipFill>
          <a:blip r:embed="rId6"/>
          <a:stretch>
            <a:fillRect/>
          </a:stretch>
        </p:blipFill>
        <p:spPr>
          <a:xfrm>
            <a:off x="7010401" y="0"/>
            <a:ext cx="5182049" cy="3429000"/>
          </a:xfrm>
          <a:prstGeom prst="rect">
            <a:avLst/>
          </a:prstGeom>
        </p:spPr>
      </p:pic>
    </p:spTree>
    <p:extLst>
      <p:ext uri="{BB962C8B-B14F-4D97-AF65-F5344CB8AC3E}">
        <p14:creationId xmlns:p14="http://schemas.microsoft.com/office/powerpoint/2010/main" val="538306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26EEB5-CA05-451A-B257-E08365EAAEE8}"/>
              </a:ext>
            </a:extLst>
          </p:cNvPr>
          <p:cNvSpPr/>
          <p:nvPr/>
        </p:nvSpPr>
        <p:spPr>
          <a:xfrm>
            <a:off x="381000" y="304800"/>
            <a:ext cx="11391900" cy="619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AC964F-A82A-4A9A-8091-0A9B6D912EA2}"/>
              </a:ext>
            </a:extLst>
          </p:cNvPr>
          <p:cNvSpPr>
            <a:spLocks noGrp="1"/>
          </p:cNvSpPr>
          <p:nvPr>
            <p:ph type="title"/>
          </p:nvPr>
        </p:nvSpPr>
        <p:spPr/>
        <p:txBody>
          <a:bodyPr/>
          <a:lstStyle/>
          <a:p>
            <a:r>
              <a:rPr lang="en-US" dirty="0"/>
              <a:t>Best Practice Conclusion: Pulling Haywire with a Mountain Climbing Harness</a:t>
            </a:r>
          </a:p>
        </p:txBody>
      </p:sp>
      <p:sp>
        <p:nvSpPr>
          <p:cNvPr id="3" name="Content Placeholder 2">
            <a:extLst>
              <a:ext uri="{FF2B5EF4-FFF2-40B4-BE49-F238E27FC236}">
                <a16:creationId xmlns:a16="http://schemas.microsoft.com/office/drawing/2014/main" id="{4F9A6060-4B0F-4440-8EE3-52F268BC1057}"/>
              </a:ext>
            </a:extLst>
          </p:cNvPr>
          <p:cNvSpPr>
            <a:spLocks noGrp="1"/>
          </p:cNvSpPr>
          <p:nvPr>
            <p:ph sz="half" idx="1"/>
          </p:nvPr>
        </p:nvSpPr>
        <p:spPr>
          <a:xfrm>
            <a:off x="699657" y="1825625"/>
            <a:ext cx="5181600" cy="4351338"/>
          </a:xfrm>
        </p:spPr>
        <p:txBody>
          <a:bodyPr>
            <a:normAutofit fontScale="92500" lnSpcReduction="20000"/>
          </a:bodyPr>
          <a:lstStyle/>
          <a:p>
            <a:r>
              <a:rPr lang="en-US" dirty="0"/>
              <a:t>Reasoning for analyzing:</a:t>
            </a:r>
          </a:p>
          <a:p>
            <a:pPr lvl="1"/>
            <a:r>
              <a:rPr lang="en-US" dirty="0"/>
              <a:t>In our baseline studies, we found the Shoulder to be in the “yellow zone” 45% of the time &amp; in the high risk “red zone” 55% of the time during our baseline assessments. Because of this, we sought out opportunities to reduce shoulder impact with modifications of the work demands.</a:t>
            </a:r>
          </a:p>
          <a:p>
            <a:r>
              <a:rPr lang="en-US" dirty="0"/>
              <a:t>Recommendations: </a:t>
            </a:r>
          </a:p>
          <a:p>
            <a:pPr lvl="1"/>
            <a:r>
              <a:rPr lang="en-US" dirty="0"/>
              <a:t>Using a lightweight harness centralized the pull of the haywire and exponentially reduced the EMG forces on the shoulder &amp; lumbar spine. </a:t>
            </a:r>
          </a:p>
        </p:txBody>
      </p:sp>
      <p:pic>
        <p:nvPicPr>
          <p:cNvPr id="10" name="Content Placeholder 9">
            <a:extLst>
              <a:ext uri="{FF2B5EF4-FFF2-40B4-BE49-F238E27FC236}">
                <a16:creationId xmlns:a16="http://schemas.microsoft.com/office/drawing/2014/main" id="{F1412CE2-A3DE-485E-91EA-89F78FCB0718}"/>
              </a:ext>
            </a:extLst>
          </p:cNvPr>
          <p:cNvPicPr>
            <a:picLocks noGrp="1" noChangeAspect="1"/>
          </p:cNvPicPr>
          <p:nvPr>
            <p:ph sz="half" idx="2"/>
          </p:nvPr>
        </p:nvPicPr>
        <p:blipFill rotWithShape="1">
          <a:blip r:embed="rId3"/>
          <a:srcRect l="59560" t="13345" r="20884" b="33496"/>
          <a:stretch/>
        </p:blipFill>
        <p:spPr>
          <a:xfrm>
            <a:off x="6096000" y="1690688"/>
            <a:ext cx="5756434" cy="4400612"/>
          </a:xfrm>
          <a:prstGeom prst="rect">
            <a:avLst/>
          </a:prstGeom>
        </p:spPr>
      </p:pic>
      <p:pic>
        <p:nvPicPr>
          <p:cNvPr id="12" name="Content Placeholder 10" descr="A picture containing screenshot&#10;&#10;Description generated with high confidence">
            <a:extLst>
              <a:ext uri="{FF2B5EF4-FFF2-40B4-BE49-F238E27FC236}">
                <a16:creationId xmlns:a16="http://schemas.microsoft.com/office/drawing/2014/main" id="{CC7C1E24-0D8C-49DD-8893-18441CFBBAD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6305" y="5977510"/>
            <a:ext cx="2169258" cy="677290"/>
          </a:xfrm>
          <a:prstGeom prst="rect">
            <a:avLst/>
          </a:prstGeom>
        </p:spPr>
      </p:pic>
    </p:spTree>
    <p:extLst>
      <p:ext uri="{BB962C8B-B14F-4D97-AF65-F5344CB8AC3E}">
        <p14:creationId xmlns:p14="http://schemas.microsoft.com/office/powerpoint/2010/main" val="2902729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36D02D-1930-4732-9C0C-382E930984DB}"/>
              </a:ext>
            </a:extLst>
          </p:cNvPr>
          <p:cNvSpPr/>
          <p:nvPr/>
        </p:nvSpPr>
        <p:spPr>
          <a:xfrm>
            <a:off x="381000" y="304800"/>
            <a:ext cx="11391900" cy="619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74A7F34-958F-46F2-828E-4EA8031CF2D0}"/>
              </a:ext>
            </a:extLst>
          </p:cNvPr>
          <p:cNvSpPr>
            <a:spLocks noGrp="1"/>
          </p:cNvSpPr>
          <p:nvPr>
            <p:ph type="ctrTitle"/>
          </p:nvPr>
        </p:nvSpPr>
        <p:spPr>
          <a:xfrm>
            <a:off x="563418" y="1122363"/>
            <a:ext cx="11065164" cy="2387600"/>
          </a:xfrm>
        </p:spPr>
        <p:txBody>
          <a:bodyPr/>
          <a:lstStyle/>
          <a:p>
            <a:r>
              <a:rPr lang="en-US" dirty="0"/>
              <a:t>Carrying Blocks &amp; Coils With Bull Pack</a:t>
            </a:r>
          </a:p>
        </p:txBody>
      </p:sp>
      <p:sp>
        <p:nvSpPr>
          <p:cNvPr id="6" name="Subtitle 5">
            <a:extLst>
              <a:ext uri="{FF2B5EF4-FFF2-40B4-BE49-F238E27FC236}">
                <a16:creationId xmlns:a16="http://schemas.microsoft.com/office/drawing/2014/main" id="{BD20D448-9FEB-48B8-9BA3-19FD3E5EBC5A}"/>
              </a:ext>
            </a:extLst>
          </p:cNvPr>
          <p:cNvSpPr>
            <a:spLocks noGrp="1"/>
          </p:cNvSpPr>
          <p:nvPr>
            <p:ph type="subTitle" idx="1"/>
          </p:nvPr>
        </p:nvSpPr>
        <p:spPr/>
        <p:txBody>
          <a:bodyPr/>
          <a:lstStyle/>
          <a:p>
            <a:r>
              <a:rPr lang="en-US" dirty="0"/>
              <a:t>Demonstrates the benefit of spreading the force of the load across the shoulders and back &amp; reducing the variability of an unstable load</a:t>
            </a:r>
          </a:p>
        </p:txBody>
      </p:sp>
      <p:pic>
        <p:nvPicPr>
          <p:cNvPr id="7" name="Content Placeholder 10" descr="A picture containing screenshot&#10;&#10;Description generated with high confidence">
            <a:extLst>
              <a:ext uri="{FF2B5EF4-FFF2-40B4-BE49-F238E27FC236}">
                <a16:creationId xmlns:a16="http://schemas.microsoft.com/office/drawing/2014/main" id="{848E2A7B-8CF1-467A-B5F1-C69510BE277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6305" y="5977510"/>
            <a:ext cx="2169258" cy="677290"/>
          </a:xfrm>
          <a:prstGeom prst="rect">
            <a:avLst/>
          </a:prstGeom>
        </p:spPr>
      </p:pic>
    </p:spTree>
    <p:extLst>
      <p:ext uri="{BB962C8B-B14F-4D97-AF65-F5344CB8AC3E}">
        <p14:creationId xmlns:p14="http://schemas.microsoft.com/office/powerpoint/2010/main" val="1825890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932942-3A55-4977-B214-906C26576A16}"/>
              </a:ext>
            </a:extLst>
          </p:cNvPr>
          <p:cNvSpPr/>
          <p:nvPr/>
        </p:nvSpPr>
        <p:spPr>
          <a:xfrm>
            <a:off x="381000" y="304800"/>
            <a:ext cx="11391900" cy="619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11D298-3CF1-451E-B40E-37A86E11CB26}"/>
              </a:ext>
            </a:extLst>
          </p:cNvPr>
          <p:cNvSpPr>
            <a:spLocks noGrp="1"/>
          </p:cNvSpPr>
          <p:nvPr>
            <p:ph type="title"/>
          </p:nvPr>
        </p:nvSpPr>
        <p:spPr>
          <a:xfrm>
            <a:off x="838200" y="365125"/>
            <a:ext cx="5232400" cy="1325563"/>
          </a:xfrm>
        </p:spPr>
        <p:txBody>
          <a:bodyPr/>
          <a:lstStyle/>
          <a:p>
            <a:r>
              <a:rPr lang="en-US" dirty="0"/>
              <a:t>Carrying Gear Traditional Method</a:t>
            </a:r>
          </a:p>
        </p:txBody>
      </p:sp>
      <p:graphicFrame>
        <p:nvGraphicFramePr>
          <p:cNvPr id="10" name="Table 9">
            <a:extLst>
              <a:ext uri="{FF2B5EF4-FFF2-40B4-BE49-F238E27FC236}">
                <a16:creationId xmlns:a16="http://schemas.microsoft.com/office/drawing/2014/main" id="{731D24D0-3CEC-4597-ADB5-6EBCC58F1259}"/>
              </a:ext>
            </a:extLst>
          </p:cNvPr>
          <p:cNvGraphicFramePr>
            <a:graphicFrameLocks noGrp="1"/>
          </p:cNvGraphicFramePr>
          <p:nvPr>
            <p:extLst/>
          </p:nvPr>
        </p:nvGraphicFramePr>
        <p:xfrm>
          <a:off x="1480777" y="1880626"/>
          <a:ext cx="3947246" cy="4533028"/>
        </p:xfrm>
        <a:graphic>
          <a:graphicData uri="http://schemas.openxmlformats.org/drawingml/2006/table">
            <a:tbl>
              <a:tblPr/>
              <a:tblGrid>
                <a:gridCol w="1315748">
                  <a:extLst>
                    <a:ext uri="{9D8B030D-6E8A-4147-A177-3AD203B41FA5}">
                      <a16:colId xmlns:a16="http://schemas.microsoft.com/office/drawing/2014/main" val="2360113553"/>
                    </a:ext>
                  </a:extLst>
                </a:gridCol>
                <a:gridCol w="1033925">
                  <a:extLst>
                    <a:ext uri="{9D8B030D-6E8A-4147-A177-3AD203B41FA5}">
                      <a16:colId xmlns:a16="http://schemas.microsoft.com/office/drawing/2014/main" val="3710010191"/>
                    </a:ext>
                  </a:extLst>
                </a:gridCol>
                <a:gridCol w="809297">
                  <a:extLst>
                    <a:ext uri="{9D8B030D-6E8A-4147-A177-3AD203B41FA5}">
                      <a16:colId xmlns:a16="http://schemas.microsoft.com/office/drawing/2014/main" val="1007438738"/>
                    </a:ext>
                  </a:extLst>
                </a:gridCol>
                <a:gridCol w="788276">
                  <a:extLst>
                    <a:ext uri="{9D8B030D-6E8A-4147-A177-3AD203B41FA5}">
                      <a16:colId xmlns:a16="http://schemas.microsoft.com/office/drawing/2014/main" val="1197528982"/>
                    </a:ext>
                  </a:extLst>
                </a:gridCol>
              </a:tblGrid>
              <a:tr h="357217">
                <a:tc rowSpan="2">
                  <a:txBody>
                    <a:bodyPr/>
                    <a:lstStyle/>
                    <a:p>
                      <a:pPr algn="ctr" rtl="0" fontAlgn="ctr"/>
                      <a:r>
                        <a:rPr lang="en-AU" sz="2000" b="1" i="0" u="none" strike="noStrike" dirty="0">
                          <a:solidFill>
                            <a:srgbClr val="757678"/>
                          </a:solidFill>
                          <a:effectLst/>
                          <a:latin typeface="Calibri" panose="020F0502020204030204" pitchFamily="34" charset="0"/>
                        </a:rPr>
                        <a:t>Traditional coil</a:t>
                      </a:r>
                    </a:p>
                  </a:txBody>
                  <a:tcPr marL="9066" marR="9066" marT="9066" marB="43519" anchor="ctr">
                    <a:lnL w="12700" cap="flat" cmpd="sng" algn="ctr">
                      <a:solidFill>
                        <a:srgbClr val="BFBFBF"/>
                      </a:solidFill>
                      <a:prstDash val="solid"/>
                      <a:round/>
                      <a:headEnd type="none" w="med" len="med"/>
                      <a:tailEnd type="none" w="med" len="med"/>
                    </a:lnL>
                    <a:lnR w="9525" cap="flat" cmpd="sng" algn="ctr">
                      <a:solidFill>
                        <a:schemeClr val="bg2">
                          <a:lumMod val="75000"/>
                        </a:schemeClr>
                      </a:solidFill>
                      <a:prstDash val="sysDash"/>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gridSpan="3">
                  <a:txBody>
                    <a:bodyPr/>
                    <a:lstStyle/>
                    <a:p>
                      <a:pPr algn="ctr" rtl="0" fontAlgn="ctr"/>
                      <a:r>
                        <a:rPr lang="en-AU" sz="2000" b="1" i="0" u="none" strike="noStrike" dirty="0">
                          <a:solidFill>
                            <a:srgbClr val="757678"/>
                          </a:solidFill>
                          <a:effectLst/>
                          <a:latin typeface="Calibri" panose="020F0502020204030204" pitchFamily="34" charset="0"/>
                        </a:rPr>
                        <a:t>Hike</a:t>
                      </a:r>
                    </a:p>
                  </a:txBody>
                  <a:tcPr marL="9066" marR="9066" marT="9066" marB="43519" anchor="ctr">
                    <a:lnL w="9525" cap="flat" cmpd="sng" algn="ctr">
                      <a:solidFill>
                        <a:schemeClr val="bg2">
                          <a:lumMod val="75000"/>
                        </a:schemeClr>
                      </a:solidFill>
                      <a:prstDash val="sysDash"/>
                      <a:round/>
                      <a:headEnd type="none" w="med" len="med"/>
                      <a:tailEnd type="none" w="med" len="med"/>
                    </a:lnL>
                    <a:lnR w="9525" cap="flat" cmpd="sng" algn="ctr">
                      <a:solidFill>
                        <a:schemeClr val="bg2">
                          <a:lumMod val="75000"/>
                        </a:schemeClr>
                      </a:solidFill>
                      <a:prstDash val="sysDash"/>
                      <a:round/>
                      <a:headEnd type="none" w="med" len="med"/>
                      <a:tailEnd type="none" w="med" len="med"/>
                    </a:lnR>
                    <a:lnT w="9525" cap="flat" cmpd="sng" algn="ctr">
                      <a:solidFill>
                        <a:schemeClr val="bg2">
                          <a:lumMod val="75000"/>
                        </a:schemeClr>
                      </a:solidFill>
                      <a:prstDash val="sysDash"/>
                      <a:round/>
                      <a:headEnd type="none" w="med" len="med"/>
                      <a:tailEnd type="none" w="med" len="med"/>
                    </a:lnT>
                    <a:lnB w="9525" cap="flat" cmpd="sng" algn="ctr">
                      <a:solidFill>
                        <a:schemeClr val="bg2">
                          <a:lumMod val="75000"/>
                        </a:schemeClr>
                      </a:solidFill>
                      <a:prstDash val="sysDash"/>
                      <a:round/>
                      <a:headEnd type="none" w="med" len="med"/>
                      <a:tailEnd type="none" w="med" len="med"/>
                    </a:lnB>
                  </a:tcPr>
                </a:tc>
                <a:tc hMerge="1">
                  <a:txBody>
                    <a:bodyPr/>
                    <a:lstStyle/>
                    <a:p>
                      <a:endParaRPr lang="en-US"/>
                    </a:p>
                  </a:txBody>
                  <a:tcPr/>
                </a:tc>
                <a:tc hMerge="1">
                  <a:txBody>
                    <a:bodyPr/>
                    <a:lstStyle/>
                    <a:p>
                      <a:endParaRPr lang="en-AU"/>
                    </a:p>
                  </a:txBody>
                  <a:tcPr>
                    <a:lnL w="9525" cap="flat" cmpd="sng" algn="ctr">
                      <a:solidFill>
                        <a:schemeClr val="bg2">
                          <a:lumMod val="75000"/>
                        </a:schemeClr>
                      </a:solidFill>
                      <a:prstDash val="sysDash"/>
                      <a:round/>
                      <a:headEnd type="none" w="med" len="med"/>
                      <a:tailEnd type="none" w="med" len="med"/>
                    </a:lnL>
                  </a:tcPr>
                </a:tc>
                <a:extLst>
                  <a:ext uri="{0D108BD9-81ED-4DB2-BD59-A6C34878D82A}">
                    <a16:rowId xmlns:a16="http://schemas.microsoft.com/office/drawing/2014/main" val="378789042"/>
                  </a:ext>
                </a:extLst>
              </a:tr>
              <a:tr h="400736">
                <a:tc vMerge="1">
                  <a:txBody>
                    <a:bodyPr/>
                    <a:lstStyle/>
                    <a:p>
                      <a:endParaRPr lang="en-AU"/>
                    </a:p>
                  </a:txBody>
                  <a:tcPr/>
                </a:tc>
                <a:tc>
                  <a:txBody>
                    <a:bodyPr/>
                    <a:lstStyle/>
                    <a:p>
                      <a:pPr algn="ctr" rtl="0" fontAlgn="ctr"/>
                      <a:r>
                        <a:rPr lang="en-AU" sz="1100" b="0" i="0" u="none" strike="noStrike">
                          <a:solidFill>
                            <a:srgbClr val="757678"/>
                          </a:solidFill>
                          <a:effectLst/>
                          <a:latin typeface="Calibri" panose="020F0502020204030204" pitchFamily="34" charset="0"/>
                        </a:rPr>
                        <a:t>Back</a:t>
                      </a: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9525" cap="flat" cmpd="sng" algn="ctr">
                      <a:solidFill>
                        <a:schemeClr val="bg2">
                          <a:lumMod val="75000"/>
                        </a:schemeClr>
                      </a:solidFill>
                      <a:prstDash val="sysDash"/>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100" b="0" i="0" u="none" strike="noStrike" dirty="0">
                          <a:solidFill>
                            <a:srgbClr val="757678"/>
                          </a:solidFill>
                          <a:effectLst/>
                          <a:latin typeface="Calibri" panose="020F0502020204030204" pitchFamily="34" charset="0"/>
                        </a:rPr>
                        <a:t>Left  </a:t>
                      </a:r>
                      <a:br>
                        <a:rPr lang="en-AU" sz="1100" b="0" i="0" u="none" strike="noStrike" dirty="0">
                          <a:solidFill>
                            <a:srgbClr val="757678"/>
                          </a:solidFill>
                          <a:effectLst/>
                          <a:latin typeface="Calibri" panose="020F0502020204030204" pitchFamily="34" charset="0"/>
                        </a:rPr>
                      </a:br>
                      <a:r>
                        <a:rPr lang="en-AU" sz="1100" b="0" i="0" u="none" strike="noStrike" dirty="0">
                          <a:solidFill>
                            <a:srgbClr val="757678"/>
                          </a:solidFill>
                          <a:effectLst/>
                          <a:latin typeface="Calibri" panose="020F0502020204030204" pitchFamily="34" charset="0"/>
                        </a:rPr>
                        <a:t>Shoulder</a:t>
                      </a: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9525" cap="flat" cmpd="sng" algn="ctr">
                      <a:solidFill>
                        <a:schemeClr val="bg2">
                          <a:lumMod val="75000"/>
                        </a:schemeClr>
                      </a:solidFill>
                      <a:prstDash val="sysDash"/>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100" b="0" i="0" u="none" strike="noStrike" dirty="0">
                          <a:solidFill>
                            <a:srgbClr val="757678"/>
                          </a:solidFill>
                          <a:effectLst/>
                          <a:latin typeface="Calibri" panose="020F0502020204030204" pitchFamily="34" charset="0"/>
                        </a:rPr>
                        <a:t>Right </a:t>
                      </a:r>
                      <a:br>
                        <a:rPr lang="en-AU" sz="1100" b="0" i="0" u="none" strike="noStrike" dirty="0">
                          <a:solidFill>
                            <a:srgbClr val="757678"/>
                          </a:solidFill>
                          <a:effectLst/>
                          <a:latin typeface="Calibri" panose="020F0502020204030204" pitchFamily="34" charset="0"/>
                        </a:rPr>
                      </a:br>
                      <a:r>
                        <a:rPr lang="en-AU" sz="1100" b="0" i="0" u="none" strike="noStrike" dirty="0">
                          <a:solidFill>
                            <a:srgbClr val="757678"/>
                          </a:solidFill>
                          <a:effectLst/>
                          <a:latin typeface="Calibri" panose="020F0502020204030204" pitchFamily="34" charset="0"/>
                        </a:rPr>
                        <a:t>Shoulder</a:t>
                      </a: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11171570"/>
                  </a:ext>
                </a:extLst>
              </a:tr>
              <a:tr h="716248">
                <a:tc>
                  <a:txBody>
                    <a:bodyPr/>
                    <a:lstStyle/>
                    <a:p>
                      <a:pPr algn="ctr" rtl="0" fontAlgn="ctr"/>
                      <a:r>
                        <a:rPr lang="en-AU" sz="1100" b="0" i="0" u="none" strike="noStrike">
                          <a:solidFill>
                            <a:srgbClr val="757678"/>
                          </a:solidFill>
                          <a:effectLst/>
                          <a:latin typeface="Calibri" panose="020F0502020204030204" pitchFamily="34" charset="0"/>
                        </a:rPr>
                        <a:t>ROM </a:t>
                      </a:r>
                      <a:br>
                        <a:rPr lang="en-AU" sz="1100" b="0" i="0" u="none" strike="noStrike">
                          <a:solidFill>
                            <a:srgbClr val="757678"/>
                          </a:solidFill>
                          <a:effectLst/>
                          <a:latin typeface="Calibri" panose="020F0502020204030204" pitchFamily="34" charset="0"/>
                        </a:rPr>
                      </a:br>
                      <a:r>
                        <a:rPr lang="en-AU" sz="1100" b="0" i="0" u="none" strike="noStrike">
                          <a:solidFill>
                            <a:srgbClr val="757678"/>
                          </a:solidFill>
                          <a:effectLst/>
                          <a:latin typeface="Calibri" panose="020F0502020204030204" pitchFamily="34" charset="0"/>
                        </a:rPr>
                        <a:t>% time outside preferred movement zone</a:t>
                      </a:r>
                    </a:p>
                  </a:txBody>
                  <a:tcPr marL="9066" marR="9066" marT="9066" marB="43519" anchor="ctr">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400" b="0" i="0" u="none" strike="noStrike">
                          <a:solidFill>
                            <a:srgbClr val="FFFFFF"/>
                          </a:solidFill>
                          <a:effectLst/>
                          <a:latin typeface="Calibri" panose="020F0502020204030204" pitchFamily="34" charset="0"/>
                        </a:rPr>
                        <a:t>Alert</a:t>
                      </a:r>
                    </a:p>
                  </a:txBody>
                  <a:tcPr marL="9066" marR="9066" marT="9066" marB="43519" anchor="ctr">
                    <a:lnL>
                      <a:noFill/>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2839"/>
                    </a:solidFill>
                  </a:tcPr>
                </a:tc>
                <a:tc>
                  <a:txBody>
                    <a:bodyPr/>
                    <a:lstStyle/>
                    <a:p>
                      <a:pPr algn="ctr" rtl="0" fontAlgn="ctr"/>
                      <a:r>
                        <a:rPr lang="en-AU" sz="1400" b="0" i="0" u="none" strike="noStrike" dirty="0">
                          <a:solidFill>
                            <a:srgbClr val="FFFFFF"/>
                          </a:solidFill>
                          <a:effectLst/>
                          <a:latin typeface="Calibri" panose="020F0502020204030204" pitchFamily="34" charset="0"/>
                        </a:rPr>
                        <a:t>Attention</a:t>
                      </a:r>
                    </a:p>
                  </a:txBody>
                  <a:tcPr marL="9066" marR="9066" marT="9066" marB="4351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21"/>
                    </a:solidFill>
                  </a:tcPr>
                </a:tc>
                <a:tc>
                  <a:txBody>
                    <a:bodyPr/>
                    <a:lstStyle/>
                    <a:p>
                      <a:pPr algn="ctr" rtl="0" fontAlgn="ctr"/>
                      <a:r>
                        <a:rPr lang="en-AU" sz="1400" b="0" i="0" u="none" strike="noStrike" dirty="0">
                          <a:solidFill>
                            <a:srgbClr val="FFFFFF"/>
                          </a:solidFill>
                          <a:effectLst/>
                          <a:latin typeface="Calibri" panose="020F0502020204030204" pitchFamily="34" charset="0"/>
                        </a:rPr>
                        <a:t>Attention</a:t>
                      </a:r>
                    </a:p>
                  </a:txBody>
                  <a:tcPr marL="9066" marR="9066" marT="9066" marB="43519" anchor="ctr">
                    <a:lnL w="12700" cap="flat" cmpd="sng" algn="ctr">
                      <a:solidFill>
                        <a:srgbClr val="FFFFF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21"/>
                    </a:solidFill>
                  </a:tcPr>
                </a:tc>
                <a:extLst>
                  <a:ext uri="{0D108BD9-81ED-4DB2-BD59-A6C34878D82A}">
                    <a16:rowId xmlns:a16="http://schemas.microsoft.com/office/drawing/2014/main" val="3665262333"/>
                  </a:ext>
                </a:extLst>
              </a:tr>
              <a:tr h="498654">
                <a:tc>
                  <a:txBody>
                    <a:bodyPr/>
                    <a:lstStyle/>
                    <a:p>
                      <a:pPr algn="ctr" rtl="0" fontAlgn="ctr"/>
                      <a:r>
                        <a:rPr lang="en-AU" sz="1100" b="0" i="0" u="none" strike="noStrike">
                          <a:solidFill>
                            <a:srgbClr val="757678"/>
                          </a:solidFill>
                          <a:effectLst/>
                          <a:latin typeface="Calibri" panose="020F0502020204030204" pitchFamily="34" charset="0"/>
                        </a:rPr>
                        <a:t>Repetitions per minute</a:t>
                      </a:r>
                    </a:p>
                  </a:txBody>
                  <a:tcPr marL="9066" marR="9066" marT="9066" marB="43519" anchor="ctr">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400" b="0" i="0" u="none" strike="noStrike">
                          <a:solidFill>
                            <a:srgbClr val="FFFFFF"/>
                          </a:solidFill>
                          <a:effectLst/>
                          <a:latin typeface="Calibri" panose="020F0502020204030204" pitchFamily="34" charset="0"/>
                        </a:rPr>
                        <a:t>Attention</a:t>
                      </a:r>
                    </a:p>
                  </a:txBody>
                  <a:tcPr marL="9066" marR="9066" marT="9066" marB="43519"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21"/>
                    </a:solidFill>
                  </a:tcPr>
                </a:tc>
                <a:tc>
                  <a:txBody>
                    <a:bodyPr/>
                    <a:lstStyle/>
                    <a:p>
                      <a:pPr algn="ctr" rtl="0" fontAlgn="ctr"/>
                      <a:r>
                        <a:rPr lang="en-AU" sz="1400" b="0" i="0" u="none" strike="noStrike" dirty="0">
                          <a:solidFill>
                            <a:srgbClr val="FFFFFF"/>
                          </a:solidFill>
                          <a:effectLst/>
                          <a:latin typeface="Calibri" panose="020F0502020204030204" pitchFamily="34" charset="0"/>
                        </a:rPr>
                        <a:t>Alert</a:t>
                      </a:r>
                    </a:p>
                  </a:txBody>
                  <a:tcPr marL="9066" marR="9066" marT="9066" marB="4351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2839"/>
                    </a:solidFill>
                  </a:tcPr>
                </a:tc>
                <a:tc>
                  <a:txBody>
                    <a:bodyPr/>
                    <a:lstStyle/>
                    <a:p>
                      <a:pPr algn="ctr" rtl="0" fontAlgn="ctr"/>
                      <a:r>
                        <a:rPr lang="en-AU" sz="1400" b="0" i="0" u="none" strike="noStrike">
                          <a:solidFill>
                            <a:srgbClr val="FFFFFF"/>
                          </a:solidFill>
                          <a:effectLst/>
                          <a:latin typeface="Calibri" panose="020F0502020204030204" pitchFamily="34" charset="0"/>
                        </a:rPr>
                        <a:t>Alert</a:t>
                      </a:r>
                    </a:p>
                  </a:txBody>
                  <a:tcPr marL="9066" marR="9066" marT="9066" marB="43519"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2839"/>
                    </a:solidFill>
                  </a:tcPr>
                </a:tc>
                <a:extLst>
                  <a:ext uri="{0D108BD9-81ED-4DB2-BD59-A6C34878D82A}">
                    <a16:rowId xmlns:a16="http://schemas.microsoft.com/office/drawing/2014/main" val="2581321271"/>
                  </a:ext>
                </a:extLst>
              </a:tr>
              <a:tr h="498654">
                <a:tc>
                  <a:txBody>
                    <a:bodyPr/>
                    <a:lstStyle/>
                    <a:p>
                      <a:pPr algn="ctr" rtl="0" fontAlgn="ctr"/>
                      <a:r>
                        <a:rPr lang="en-AU" sz="1100" b="0" i="0" u="none" strike="noStrike">
                          <a:solidFill>
                            <a:srgbClr val="757678"/>
                          </a:solidFill>
                          <a:effectLst/>
                          <a:latin typeface="Calibri" panose="020F0502020204030204" pitchFamily="34" charset="0"/>
                        </a:rPr>
                        <a:t>Sustained positions</a:t>
                      </a:r>
                    </a:p>
                  </a:txBody>
                  <a:tcPr marL="9066" marR="9066" marT="9066" marB="43519" anchor="ctr">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400" b="0" i="0" u="none" strike="noStrike">
                          <a:solidFill>
                            <a:srgbClr val="FFFFFF"/>
                          </a:solidFill>
                          <a:effectLst/>
                          <a:latin typeface="Calibri" panose="020F0502020204030204" pitchFamily="34" charset="0"/>
                        </a:rPr>
                        <a:t>Preferred</a:t>
                      </a:r>
                    </a:p>
                  </a:txBody>
                  <a:tcPr marL="9066" marR="9066" marT="9066" marB="43519"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C447"/>
                    </a:solidFill>
                  </a:tcPr>
                </a:tc>
                <a:tc>
                  <a:txBody>
                    <a:bodyPr/>
                    <a:lstStyle/>
                    <a:p>
                      <a:pPr algn="ctr" rtl="0" fontAlgn="ctr"/>
                      <a:r>
                        <a:rPr lang="en-AU" sz="1400" b="0" i="0" u="none" strike="noStrike" dirty="0">
                          <a:solidFill>
                            <a:srgbClr val="FFFFFF"/>
                          </a:solidFill>
                          <a:effectLst/>
                          <a:latin typeface="Calibri" panose="020F0502020204030204" pitchFamily="34" charset="0"/>
                        </a:rPr>
                        <a:t>Preferred</a:t>
                      </a:r>
                    </a:p>
                  </a:txBody>
                  <a:tcPr marL="9066" marR="9066" marT="9066" marB="4351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C447"/>
                    </a:solidFill>
                  </a:tcPr>
                </a:tc>
                <a:tc>
                  <a:txBody>
                    <a:bodyPr/>
                    <a:lstStyle/>
                    <a:p>
                      <a:pPr algn="ctr" rtl="0" fontAlgn="ctr"/>
                      <a:r>
                        <a:rPr lang="en-AU" sz="1400" b="0" i="0" u="none" strike="noStrike">
                          <a:solidFill>
                            <a:srgbClr val="FFFFFF"/>
                          </a:solidFill>
                          <a:effectLst/>
                          <a:latin typeface="Calibri" panose="020F0502020204030204" pitchFamily="34" charset="0"/>
                        </a:rPr>
                        <a:t>Preferred</a:t>
                      </a:r>
                    </a:p>
                  </a:txBody>
                  <a:tcPr marL="9066" marR="9066" marT="9066" marB="43519"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C447"/>
                    </a:solidFill>
                  </a:tcPr>
                </a:tc>
                <a:extLst>
                  <a:ext uri="{0D108BD9-81ED-4DB2-BD59-A6C34878D82A}">
                    <a16:rowId xmlns:a16="http://schemas.microsoft.com/office/drawing/2014/main" val="2473767082"/>
                  </a:ext>
                </a:extLst>
              </a:tr>
              <a:tr h="498654">
                <a:tc>
                  <a:txBody>
                    <a:bodyPr/>
                    <a:lstStyle/>
                    <a:p>
                      <a:pPr algn="ctr" rtl="0" fontAlgn="ctr"/>
                      <a:r>
                        <a:rPr lang="en-AU" sz="1100" b="0" i="0" u="none" strike="noStrike">
                          <a:solidFill>
                            <a:srgbClr val="757678"/>
                          </a:solidFill>
                          <a:effectLst/>
                          <a:latin typeface="Calibri" panose="020F0502020204030204" pitchFamily="34" charset="0"/>
                        </a:rPr>
                        <a:t>EMG</a:t>
                      </a:r>
                    </a:p>
                  </a:txBody>
                  <a:tcPr marL="9066" marR="9066" marT="9066" marB="43519" anchor="ctr">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400" b="0" i="0" u="none" strike="noStrike">
                          <a:solidFill>
                            <a:srgbClr val="FFFFFF"/>
                          </a:solidFill>
                          <a:effectLst/>
                          <a:latin typeface="Calibri" panose="020F0502020204030204" pitchFamily="34" charset="0"/>
                        </a:rPr>
                        <a:t>Alert</a:t>
                      </a:r>
                    </a:p>
                  </a:txBody>
                  <a:tcPr marL="9066" marR="9066" marT="9066" marB="43519"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D2839"/>
                    </a:solidFill>
                  </a:tcPr>
                </a:tc>
                <a:tc>
                  <a:txBody>
                    <a:bodyPr/>
                    <a:lstStyle/>
                    <a:p>
                      <a:pPr algn="ctr" rtl="0" fontAlgn="ctr"/>
                      <a:r>
                        <a:rPr lang="en-AU" sz="1400" b="0" i="0" u="none" strike="noStrike" dirty="0">
                          <a:solidFill>
                            <a:srgbClr val="FFFFFF"/>
                          </a:solidFill>
                          <a:effectLst/>
                          <a:latin typeface="Calibri" panose="020F0502020204030204" pitchFamily="34" charset="0"/>
                        </a:rPr>
                        <a:t>Alert</a:t>
                      </a:r>
                    </a:p>
                  </a:txBody>
                  <a:tcPr marL="9066" marR="9066" marT="9066" marB="4351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D2839"/>
                    </a:solidFill>
                  </a:tcPr>
                </a:tc>
                <a:tc>
                  <a:txBody>
                    <a:bodyPr/>
                    <a:lstStyle/>
                    <a:p>
                      <a:pPr algn="ctr" rtl="0" fontAlgn="ctr"/>
                      <a:r>
                        <a:rPr lang="en-AU" sz="1400" b="0" i="0" u="none" strike="noStrike" dirty="0">
                          <a:solidFill>
                            <a:srgbClr val="FFFFFF"/>
                          </a:solidFill>
                          <a:effectLst/>
                          <a:latin typeface="Calibri" panose="020F0502020204030204" pitchFamily="34" charset="0"/>
                        </a:rPr>
                        <a:t>Alert</a:t>
                      </a:r>
                    </a:p>
                  </a:txBody>
                  <a:tcPr marL="9066" marR="9066" marT="9066" marB="43519"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D2839"/>
                    </a:solidFill>
                  </a:tcPr>
                </a:tc>
                <a:extLst>
                  <a:ext uri="{0D108BD9-81ED-4DB2-BD59-A6C34878D82A}">
                    <a16:rowId xmlns:a16="http://schemas.microsoft.com/office/drawing/2014/main" val="144237494"/>
                  </a:ext>
                </a:extLst>
              </a:tr>
              <a:tr h="226661">
                <a:tc gridSpan="4">
                  <a:txBody>
                    <a:bodyPr/>
                    <a:lstStyle/>
                    <a:p>
                      <a:pPr algn="ctr" rtl="0" fontAlgn="ctr"/>
                      <a:endParaRPr lang="en-AU" sz="1100" b="0" i="0" u="none" strike="noStrike" dirty="0">
                        <a:solidFill>
                          <a:srgbClr val="757678"/>
                        </a:solidFill>
                        <a:effectLst/>
                        <a:latin typeface="Calibri" panose="020F0502020204030204" pitchFamily="34" charset="0"/>
                      </a:endParaRP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hMerge="1">
                  <a:txBody>
                    <a:bodyPr/>
                    <a:lstStyle/>
                    <a:p>
                      <a:endParaRPr lang="en-AU"/>
                    </a:p>
                  </a:txBody>
                  <a:tcPr/>
                </a:tc>
                <a:tc hMerge="1">
                  <a:txBody>
                    <a:bodyPr/>
                    <a:lstStyle/>
                    <a:p>
                      <a:endParaRPr lang="en-US"/>
                    </a:p>
                  </a:txBody>
                  <a:tcPr/>
                </a:tc>
                <a:tc hMerge="1">
                  <a:txBody>
                    <a:bodyPr/>
                    <a:lstStyle/>
                    <a:p>
                      <a:endParaRPr lang="en-AU"/>
                    </a:p>
                  </a:txBody>
                  <a:tcPr>
                    <a:lnL w="12700" cap="flat" cmpd="sng" algn="ctr">
                      <a:solidFill>
                        <a:srgbClr val="BFBFBF"/>
                      </a:solidFill>
                      <a:prstDash val="solid"/>
                      <a:round/>
                      <a:headEnd type="none" w="med" len="med"/>
                      <a:tailEnd type="none" w="med" len="med"/>
                    </a:lnL>
                    <a:lnT w="12700" cap="flat" cmpd="sng" algn="ctr">
                      <a:solidFill>
                        <a:srgbClr val="BFBFBF"/>
                      </a:solidFill>
                      <a:prstDash val="solid"/>
                      <a:round/>
                      <a:headEnd type="none" w="med" len="med"/>
                      <a:tailEnd type="none" w="med" len="med"/>
                    </a:lnT>
                  </a:tcPr>
                </a:tc>
                <a:extLst>
                  <a:ext uri="{0D108BD9-81ED-4DB2-BD59-A6C34878D82A}">
                    <a16:rowId xmlns:a16="http://schemas.microsoft.com/office/drawing/2014/main" val="3750558086"/>
                  </a:ext>
                </a:extLst>
              </a:tr>
              <a:tr h="362657">
                <a:tc>
                  <a:txBody>
                    <a:bodyPr/>
                    <a:lstStyle/>
                    <a:p>
                      <a:pPr algn="ctr" rtl="0" fontAlgn="ctr"/>
                      <a:r>
                        <a:rPr lang="en-AU" sz="1100" b="1" i="0" u="none" strike="noStrike">
                          <a:solidFill>
                            <a:srgbClr val="757678"/>
                          </a:solidFill>
                          <a:effectLst/>
                          <a:latin typeface="Calibri" panose="020F0502020204030204" pitchFamily="34" charset="0"/>
                        </a:rPr>
                        <a:t>Score</a:t>
                      </a:r>
                    </a:p>
                  </a:txBody>
                  <a:tcPr marL="9066" marR="9066" marT="9066" marB="43519" anchor="ctr">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400" b="0" i="0" u="none" strike="noStrike">
                          <a:solidFill>
                            <a:srgbClr val="FFFFFF"/>
                          </a:solidFill>
                          <a:effectLst/>
                          <a:latin typeface="Calibri" panose="020F0502020204030204" pitchFamily="34" charset="0"/>
                        </a:rPr>
                        <a:t>5</a:t>
                      </a:r>
                    </a:p>
                  </a:txBody>
                  <a:tcPr marL="9066" marR="9066" marT="9066" marB="43519" anchor="ctr">
                    <a:lnL>
                      <a:noFill/>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D2839"/>
                    </a:solidFill>
                  </a:tcPr>
                </a:tc>
                <a:tc gridSpan="2">
                  <a:txBody>
                    <a:bodyPr/>
                    <a:lstStyle/>
                    <a:p>
                      <a:pPr algn="ctr" rtl="0" fontAlgn="ctr"/>
                      <a:r>
                        <a:rPr lang="en-AU" sz="1400" b="0" i="0" u="none" strike="noStrike" dirty="0">
                          <a:solidFill>
                            <a:srgbClr val="FFFFFF"/>
                          </a:solidFill>
                          <a:effectLst/>
                          <a:latin typeface="Calibri" panose="020F0502020204030204" pitchFamily="34" charset="0"/>
                        </a:rPr>
                        <a:t>5</a:t>
                      </a:r>
                    </a:p>
                  </a:txBody>
                  <a:tcPr marL="9066" marR="9066" marT="9066" marB="4351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D2839"/>
                    </a:solidFill>
                  </a:tcPr>
                </a:tc>
                <a:tc hMerge="1">
                  <a:txBody>
                    <a:bodyPr/>
                    <a:lstStyle/>
                    <a:p>
                      <a:endParaRPr lang="en-AU"/>
                    </a:p>
                  </a:txBody>
                  <a:tcPr>
                    <a:lnL w="12700" cap="flat" cmpd="sng" algn="ctr">
                      <a:solidFill>
                        <a:srgbClr val="FFFFFF"/>
                      </a:solidFill>
                      <a:prstDash val="solid"/>
                      <a:round/>
                      <a:headEnd type="none" w="med" len="med"/>
                      <a:tailEnd type="none" w="med" len="med"/>
                    </a:lnL>
                  </a:tcPr>
                </a:tc>
                <a:extLst>
                  <a:ext uri="{0D108BD9-81ED-4DB2-BD59-A6C34878D82A}">
                    <a16:rowId xmlns:a16="http://schemas.microsoft.com/office/drawing/2014/main" val="3862246568"/>
                  </a:ext>
                </a:extLst>
              </a:tr>
              <a:tr h="313699">
                <a:tc gridSpan="4">
                  <a:txBody>
                    <a:bodyPr/>
                    <a:lstStyle/>
                    <a:p>
                      <a:pPr algn="ctr" fontAlgn="ctr"/>
                      <a:endParaRPr lang="en-AU" sz="1700" b="0" i="0" u="none" strike="noStrike" dirty="0">
                        <a:solidFill>
                          <a:srgbClr val="000000"/>
                        </a:solidFill>
                        <a:effectLst/>
                        <a:latin typeface="Arial" panose="020B0604020202020204" pitchFamily="34" charset="0"/>
                      </a:endParaRP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hMerge="1">
                  <a:txBody>
                    <a:bodyPr/>
                    <a:lstStyle/>
                    <a:p>
                      <a:endParaRPr lang="en-AU"/>
                    </a:p>
                  </a:txBody>
                  <a:tcPr/>
                </a:tc>
                <a:tc hMerge="1">
                  <a:txBody>
                    <a:bodyPr/>
                    <a:lstStyle/>
                    <a:p>
                      <a:endParaRPr lang="en-US"/>
                    </a:p>
                  </a:txBody>
                  <a:tcPr/>
                </a:tc>
                <a:tc hMerge="1">
                  <a:txBody>
                    <a:bodyPr/>
                    <a:lstStyle/>
                    <a:p>
                      <a:endParaRPr lang="en-AU"/>
                    </a:p>
                  </a:txBody>
                  <a:tcPr>
                    <a:lnL w="12700" cap="flat" cmpd="sng" algn="ctr">
                      <a:solidFill>
                        <a:srgbClr val="BFBFBF"/>
                      </a:solidFill>
                      <a:prstDash val="solid"/>
                      <a:round/>
                      <a:headEnd type="none" w="med" len="med"/>
                      <a:tailEnd type="none" w="med" len="med"/>
                    </a:lnL>
                  </a:tcPr>
                </a:tc>
                <a:extLst>
                  <a:ext uri="{0D108BD9-81ED-4DB2-BD59-A6C34878D82A}">
                    <a16:rowId xmlns:a16="http://schemas.microsoft.com/office/drawing/2014/main" val="772727962"/>
                  </a:ext>
                </a:extLst>
              </a:tr>
              <a:tr h="652783">
                <a:tc>
                  <a:txBody>
                    <a:bodyPr/>
                    <a:lstStyle/>
                    <a:p>
                      <a:pPr algn="ctr" rtl="0" fontAlgn="ctr"/>
                      <a:r>
                        <a:rPr lang="en-AU" sz="1100" b="1" i="0" u="none" strike="noStrike">
                          <a:solidFill>
                            <a:srgbClr val="757678"/>
                          </a:solidFill>
                          <a:effectLst/>
                          <a:latin typeface="Calibri" panose="020F0502020204030204" pitchFamily="34" charset="0"/>
                        </a:rPr>
                        <a:t>Task Score</a:t>
                      </a: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gridSpan="3">
                  <a:txBody>
                    <a:bodyPr/>
                    <a:lstStyle/>
                    <a:p>
                      <a:pPr algn="ctr" fontAlgn="ctr"/>
                      <a:r>
                        <a:rPr lang="en-AU" sz="1300" b="0" i="0" u="none" strike="noStrike" dirty="0">
                          <a:solidFill>
                            <a:srgbClr val="FFFFFF"/>
                          </a:solidFill>
                          <a:effectLst/>
                          <a:latin typeface="Calibri" panose="020F0502020204030204" pitchFamily="34" charset="0"/>
                        </a:rPr>
                        <a:t>10</a:t>
                      </a: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03A34"/>
                    </a:solidFill>
                  </a:tcPr>
                </a:tc>
                <a:tc hMerge="1">
                  <a:txBody>
                    <a:bodyPr/>
                    <a:lstStyle/>
                    <a:p>
                      <a:endParaRPr lang="en-US"/>
                    </a:p>
                  </a:txBody>
                  <a:tcPr/>
                </a:tc>
                <a:tc hMerge="1">
                  <a:txBody>
                    <a:bodyPr/>
                    <a:lstStyle/>
                    <a:p>
                      <a:endParaRPr lang="en-AU"/>
                    </a:p>
                  </a:txBody>
                  <a:tcPr>
                    <a:lnL w="12700" cap="flat" cmpd="sng" algn="ctr">
                      <a:solidFill>
                        <a:srgbClr val="BFBFBF"/>
                      </a:solidFill>
                      <a:prstDash val="solid"/>
                      <a:round/>
                      <a:headEnd type="none" w="med" len="med"/>
                      <a:tailEnd type="none" w="med" len="med"/>
                    </a:lnL>
                  </a:tcPr>
                </a:tc>
                <a:extLst>
                  <a:ext uri="{0D108BD9-81ED-4DB2-BD59-A6C34878D82A}">
                    <a16:rowId xmlns:a16="http://schemas.microsoft.com/office/drawing/2014/main" val="239486955"/>
                  </a:ext>
                </a:extLst>
              </a:tr>
            </a:tbl>
          </a:graphicData>
        </a:graphic>
      </p:graphicFrame>
      <p:pic>
        <p:nvPicPr>
          <p:cNvPr id="12" name="Content Placeholder 10" descr="A picture containing screenshot&#10;&#10;Description generated with high confidence">
            <a:extLst>
              <a:ext uri="{FF2B5EF4-FFF2-40B4-BE49-F238E27FC236}">
                <a16:creationId xmlns:a16="http://schemas.microsoft.com/office/drawing/2014/main" id="{F62E03A1-4961-4903-A3EF-D76787733E0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305" y="5977510"/>
            <a:ext cx="2169258" cy="677290"/>
          </a:xfrm>
          <a:prstGeom prst="rect">
            <a:avLst/>
          </a:prstGeom>
        </p:spPr>
      </p:pic>
      <p:sp>
        <p:nvSpPr>
          <p:cNvPr id="4" name="Content Placeholder 3">
            <a:extLst>
              <a:ext uri="{FF2B5EF4-FFF2-40B4-BE49-F238E27FC236}">
                <a16:creationId xmlns:a16="http://schemas.microsoft.com/office/drawing/2014/main" id="{C02EB9FC-AF5F-4743-A380-549FE2BCC034}"/>
              </a:ext>
            </a:extLst>
          </p:cNvPr>
          <p:cNvSpPr>
            <a:spLocks noGrp="1"/>
          </p:cNvSpPr>
          <p:nvPr>
            <p:ph sz="half" idx="2"/>
          </p:nvPr>
        </p:nvSpPr>
        <p:spPr/>
        <p:txBody>
          <a:bodyPr/>
          <a:lstStyle/>
          <a:p>
            <a:endParaRPr lang="en-US" dirty="0"/>
          </a:p>
        </p:txBody>
      </p:sp>
      <p:pic>
        <p:nvPicPr>
          <p:cNvPr id="5" name="Picture 4">
            <a:extLst>
              <a:ext uri="{FF2B5EF4-FFF2-40B4-BE49-F238E27FC236}">
                <a16:creationId xmlns:a16="http://schemas.microsoft.com/office/drawing/2014/main" id="{65AD2CA1-0C01-47D2-A836-0F20A727DAB8}"/>
              </a:ext>
            </a:extLst>
          </p:cNvPr>
          <p:cNvPicPr>
            <a:picLocks noChangeAspect="1"/>
          </p:cNvPicPr>
          <p:nvPr/>
        </p:nvPicPr>
        <p:blipFill>
          <a:blip r:embed="rId4"/>
          <a:stretch>
            <a:fillRect/>
          </a:stretch>
        </p:blipFill>
        <p:spPr>
          <a:xfrm>
            <a:off x="6918503" y="-3175"/>
            <a:ext cx="5273497" cy="3572566"/>
          </a:xfrm>
          <a:prstGeom prst="rect">
            <a:avLst/>
          </a:prstGeom>
        </p:spPr>
      </p:pic>
      <p:pic>
        <p:nvPicPr>
          <p:cNvPr id="6" name="Picture 5">
            <a:extLst>
              <a:ext uri="{FF2B5EF4-FFF2-40B4-BE49-F238E27FC236}">
                <a16:creationId xmlns:a16="http://schemas.microsoft.com/office/drawing/2014/main" id="{FF61DEA9-1185-4D97-BEBE-7E8485BDB817}"/>
              </a:ext>
            </a:extLst>
          </p:cNvPr>
          <p:cNvPicPr>
            <a:picLocks noChangeAspect="1"/>
          </p:cNvPicPr>
          <p:nvPr/>
        </p:nvPicPr>
        <p:blipFill>
          <a:blip r:embed="rId5"/>
          <a:stretch>
            <a:fillRect/>
          </a:stretch>
        </p:blipFill>
        <p:spPr>
          <a:xfrm>
            <a:off x="6918503" y="3569391"/>
            <a:ext cx="5273497" cy="3438442"/>
          </a:xfrm>
          <a:prstGeom prst="rect">
            <a:avLst/>
          </a:prstGeom>
        </p:spPr>
      </p:pic>
    </p:spTree>
    <p:extLst>
      <p:ext uri="{BB962C8B-B14F-4D97-AF65-F5344CB8AC3E}">
        <p14:creationId xmlns:p14="http://schemas.microsoft.com/office/powerpoint/2010/main" val="1133100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641AC2E-3382-4D2E-B2B7-6959729ECAE8}"/>
              </a:ext>
            </a:extLst>
          </p:cNvPr>
          <p:cNvSpPr/>
          <p:nvPr/>
        </p:nvSpPr>
        <p:spPr>
          <a:xfrm>
            <a:off x="381000" y="304800"/>
            <a:ext cx="11391900" cy="619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11D298-3CF1-451E-B40E-37A86E11CB26}"/>
              </a:ext>
            </a:extLst>
          </p:cNvPr>
          <p:cNvSpPr>
            <a:spLocks noGrp="1"/>
          </p:cNvSpPr>
          <p:nvPr>
            <p:ph type="title"/>
          </p:nvPr>
        </p:nvSpPr>
        <p:spPr>
          <a:xfrm>
            <a:off x="838200" y="365125"/>
            <a:ext cx="5067300" cy="1325563"/>
          </a:xfrm>
        </p:spPr>
        <p:txBody>
          <a:bodyPr/>
          <a:lstStyle/>
          <a:p>
            <a:r>
              <a:rPr lang="en-US" dirty="0"/>
              <a:t>Carrying Gear with Bull Pack</a:t>
            </a:r>
          </a:p>
        </p:txBody>
      </p:sp>
      <p:graphicFrame>
        <p:nvGraphicFramePr>
          <p:cNvPr id="10" name="Table 9">
            <a:extLst>
              <a:ext uri="{FF2B5EF4-FFF2-40B4-BE49-F238E27FC236}">
                <a16:creationId xmlns:a16="http://schemas.microsoft.com/office/drawing/2014/main" id="{13EC3A57-FBA5-4CCF-AB62-0001FA89F410}"/>
              </a:ext>
            </a:extLst>
          </p:cNvPr>
          <p:cNvGraphicFramePr>
            <a:graphicFrameLocks noGrp="1"/>
          </p:cNvGraphicFramePr>
          <p:nvPr>
            <p:extLst/>
          </p:nvPr>
        </p:nvGraphicFramePr>
        <p:xfrm>
          <a:off x="211601" y="1884258"/>
          <a:ext cx="3474818" cy="4292708"/>
        </p:xfrm>
        <a:graphic>
          <a:graphicData uri="http://schemas.openxmlformats.org/drawingml/2006/table">
            <a:tbl>
              <a:tblPr/>
              <a:tblGrid>
                <a:gridCol w="1158273">
                  <a:extLst>
                    <a:ext uri="{9D8B030D-6E8A-4147-A177-3AD203B41FA5}">
                      <a16:colId xmlns:a16="http://schemas.microsoft.com/office/drawing/2014/main" val="3418297224"/>
                    </a:ext>
                  </a:extLst>
                </a:gridCol>
                <a:gridCol w="936973">
                  <a:extLst>
                    <a:ext uri="{9D8B030D-6E8A-4147-A177-3AD203B41FA5}">
                      <a16:colId xmlns:a16="http://schemas.microsoft.com/office/drawing/2014/main" val="3691543312"/>
                    </a:ext>
                  </a:extLst>
                </a:gridCol>
                <a:gridCol w="694415">
                  <a:extLst>
                    <a:ext uri="{9D8B030D-6E8A-4147-A177-3AD203B41FA5}">
                      <a16:colId xmlns:a16="http://schemas.microsoft.com/office/drawing/2014/main" val="559528633"/>
                    </a:ext>
                  </a:extLst>
                </a:gridCol>
                <a:gridCol w="685157">
                  <a:extLst>
                    <a:ext uri="{9D8B030D-6E8A-4147-A177-3AD203B41FA5}">
                      <a16:colId xmlns:a16="http://schemas.microsoft.com/office/drawing/2014/main" val="1561727207"/>
                    </a:ext>
                  </a:extLst>
                </a:gridCol>
              </a:tblGrid>
              <a:tr h="364176">
                <a:tc rowSpan="2">
                  <a:txBody>
                    <a:bodyPr/>
                    <a:lstStyle/>
                    <a:p>
                      <a:pPr algn="ctr" rtl="0" fontAlgn="ctr"/>
                      <a:r>
                        <a:rPr lang="en-AU" sz="2000" b="1" i="0" u="none" strike="noStrike" dirty="0">
                          <a:solidFill>
                            <a:srgbClr val="757678"/>
                          </a:solidFill>
                          <a:effectLst/>
                          <a:latin typeface="Calibri" panose="020F0502020204030204" pitchFamily="34" charset="0"/>
                        </a:rPr>
                        <a:t>Bullpack with block</a:t>
                      </a:r>
                    </a:p>
                  </a:txBody>
                  <a:tcPr marL="9066" marR="9066" marT="9066" marB="43519" anchor="ctr">
                    <a:lnL w="12700" cap="flat" cmpd="sng" algn="ctr">
                      <a:solidFill>
                        <a:srgbClr val="BFBFBF"/>
                      </a:solidFill>
                      <a:prstDash val="solid"/>
                      <a:round/>
                      <a:headEnd type="none" w="med" len="med"/>
                      <a:tailEnd type="none" w="med" len="med"/>
                    </a:lnL>
                    <a:lnR w="9525" cap="flat" cmpd="sng" algn="ctr">
                      <a:solidFill>
                        <a:schemeClr val="bg2">
                          <a:lumMod val="75000"/>
                        </a:schemeClr>
                      </a:solidFill>
                      <a:prstDash val="sysDash"/>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gridSpan="3">
                  <a:txBody>
                    <a:bodyPr/>
                    <a:lstStyle/>
                    <a:p>
                      <a:pPr algn="ctr" rtl="0" fontAlgn="ctr"/>
                      <a:r>
                        <a:rPr lang="en-AU" sz="2000" b="1" i="0" u="none" strike="noStrike" dirty="0">
                          <a:solidFill>
                            <a:srgbClr val="757678"/>
                          </a:solidFill>
                          <a:effectLst/>
                          <a:latin typeface="Calibri" panose="020F0502020204030204" pitchFamily="34" charset="0"/>
                        </a:rPr>
                        <a:t>Hike</a:t>
                      </a:r>
                    </a:p>
                  </a:txBody>
                  <a:tcPr marL="9066" marR="9066" marT="9066" marB="43519" anchor="ctr">
                    <a:lnL w="9525" cap="flat" cmpd="sng" algn="ctr">
                      <a:solidFill>
                        <a:schemeClr val="bg2">
                          <a:lumMod val="75000"/>
                        </a:schemeClr>
                      </a:solidFill>
                      <a:prstDash val="sysDash"/>
                      <a:round/>
                      <a:headEnd type="none" w="med" len="med"/>
                      <a:tailEnd type="none" w="med" len="med"/>
                    </a:lnL>
                    <a:lnR w="9525" cap="flat" cmpd="sng" algn="ctr">
                      <a:solidFill>
                        <a:schemeClr val="bg2">
                          <a:lumMod val="75000"/>
                        </a:schemeClr>
                      </a:solidFill>
                      <a:prstDash val="sysDash"/>
                      <a:round/>
                      <a:headEnd type="none" w="med" len="med"/>
                      <a:tailEnd type="none" w="med" len="med"/>
                    </a:lnR>
                    <a:lnT w="9525" cap="flat" cmpd="sng" algn="ctr">
                      <a:solidFill>
                        <a:schemeClr val="bg2">
                          <a:lumMod val="75000"/>
                        </a:schemeClr>
                      </a:solidFill>
                      <a:prstDash val="sysDash"/>
                      <a:round/>
                      <a:headEnd type="none" w="med" len="med"/>
                      <a:tailEnd type="none" w="med" len="med"/>
                    </a:lnT>
                    <a:lnB w="9525" cap="flat" cmpd="sng" algn="ctr">
                      <a:solidFill>
                        <a:schemeClr val="bg2">
                          <a:lumMod val="75000"/>
                        </a:schemeClr>
                      </a:solidFill>
                      <a:prstDash val="sysDash"/>
                      <a:round/>
                      <a:headEnd type="none" w="med" len="med"/>
                      <a:tailEnd type="none" w="med" len="med"/>
                    </a:lnB>
                  </a:tcPr>
                </a:tc>
                <a:tc hMerge="1">
                  <a:txBody>
                    <a:bodyPr/>
                    <a:lstStyle/>
                    <a:p>
                      <a:endParaRPr lang="en-US"/>
                    </a:p>
                  </a:txBody>
                  <a:tcPr/>
                </a:tc>
                <a:tc hMerge="1">
                  <a:txBody>
                    <a:bodyPr/>
                    <a:lstStyle/>
                    <a:p>
                      <a:endParaRPr lang="en-AU"/>
                    </a:p>
                  </a:txBody>
                  <a:tcPr>
                    <a:lnL w="9525" cap="flat" cmpd="sng" algn="ctr">
                      <a:solidFill>
                        <a:schemeClr val="bg2">
                          <a:lumMod val="75000"/>
                        </a:schemeClr>
                      </a:solidFill>
                      <a:prstDash val="sysDash"/>
                      <a:round/>
                      <a:headEnd type="none" w="med" len="med"/>
                      <a:tailEnd type="none" w="med" len="med"/>
                    </a:lnL>
                  </a:tcPr>
                </a:tc>
                <a:extLst>
                  <a:ext uri="{0D108BD9-81ED-4DB2-BD59-A6C34878D82A}">
                    <a16:rowId xmlns:a16="http://schemas.microsoft.com/office/drawing/2014/main" val="4157339573"/>
                  </a:ext>
                </a:extLst>
              </a:tr>
              <a:tr h="395236">
                <a:tc vMerge="1">
                  <a:txBody>
                    <a:bodyPr/>
                    <a:lstStyle/>
                    <a:p>
                      <a:endParaRPr lang="en-AU"/>
                    </a:p>
                  </a:txBody>
                  <a:tcPr/>
                </a:tc>
                <a:tc>
                  <a:txBody>
                    <a:bodyPr/>
                    <a:lstStyle/>
                    <a:p>
                      <a:pPr algn="ctr" rtl="0" fontAlgn="ctr"/>
                      <a:r>
                        <a:rPr lang="en-AU" sz="1100" b="0" i="0" u="none" strike="noStrike">
                          <a:solidFill>
                            <a:srgbClr val="757678"/>
                          </a:solidFill>
                          <a:effectLst/>
                          <a:latin typeface="Calibri" panose="020F0502020204030204" pitchFamily="34" charset="0"/>
                        </a:rPr>
                        <a:t>Back</a:t>
                      </a: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9525" cap="flat" cmpd="sng" algn="ctr">
                      <a:solidFill>
                        <a:schemeClr val="bg2">
                          <a:lumMod val="75000"/>
                        </a:schemeClr>
                      </a:solidFill>
                      <a:prstDash val="sysDash"/>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100" b="0" i="0" u="none" strike="noStrike">
                          <a:solidFill>
                            <a:srgbClr val="757678"/>
                          </a:solidFill>
                          <a:effectLst/>
                          <a:latin typeface="Calibri" panose="020F0502020204030204" pitchFamily="34" charset="0"/>
                        </a:rPr>
                        <a:t>Left  </a:t>
                      </a:r>
                      <a:br>
                        <a:rPr lang="en-AU" sz="1100" b="0" i="0" u="none" strike="noStrike">
                          <a:solidFill>
                            <a:srgbClr val="757678"/>
                          </a:solidFill>
                          <a:effectLst/>
                          <a:latin typeface="Calibri" panose="020F0502020204030204" pitchFamily="34" charset="0"/>
                        </a:rPr>
                      </a:br>
                      <a:r>
                        <a:rPr lang="en-AU" sz="1100" b="0" i="0" u="none" strike="noStrike">
                          <a:solidFill>
                            <a:srgbClr val="757678"/>
                          </a:solidFill>
                          <a:effectLst/>
                          <a:latin typeface="Calibri" panose="020F0502020204030204" pitchFamily="34" charset="0"/>
                        </a:rPr>
                        <a:t>Shoulder</a:t>
                      </a: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9525" cap="flat" cmpd="sng" algn="ctr">
                      <a:solidFill>
                        <a:schemeClr val="bg2">
                          <a:lumMod val="75000"/>
                        </a:schemeClr>
                      </a:solidFill>
                      <a:prstDash val="sysDash"/>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100" b="0" i="0" u="none" strike="noStrike" dirty="0">
                          <a:solidFill>
                            <a:srgbClr val="757678"/>
                          </a:solidFill>
                          <a:effectLst/>
                          <a:latin typeface="Calibri" panose="020F0502020204030204" pitchFamily="34" charset="0"/>
                        </a:rPr>
                        <a:t>Right </a:t>
                      </a:r>
                      <a:br>
                        <a:rPr lang="en-AU" sz="1100" b="0" i="0" u="none" strike="noStrike" dirty="0">
                          <a:solidFill>
                            <a:srgbClr val="757678"/>
                          </a:solidFill>
                          <a:effectLst/>
                          <a:latin typeface="Calibri" panose="020F0502020204030204" pitchFamily="34" charset="0"/>
                        </a:rPr>
                      </a:br>
                      <a:r>
                        <a:rPr lang="en-AU" sz="1100" b="0" i="0" u="none" strike="noStrike" dirty="0">
                          <a:solidFill>
                            <a:srgbClr val="757678"/>
                          </a:solidFill>
                          <a:effectLst/>
                          <a:latin typeface="Calibri" panose="020F0502020204030204" pitchFamily="34" charset="0"/>
                        </a:rPr>
                        <a:t>Shoulder</a:t>
                      </a: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93472528"/>
                  </a:ext>
                </a:extLst>
              </a:tr>
              <a:tr h="736887">
                <a:tc>
                  <a:txBody>
                    <a:bodyPr/>
                    <a:lstStyle/>
                    <a:p>
                      <a:pPr algn="ctr" rtl="0" fontAlgn="ctr"/>
                      <a:r>
                        <a:rPr lang="en-AU" sz="1100" b="0" i="0" u="none" strike="noStrike">
                          <a:solidFill>
                            <a:srgbClr val="757678"/>
                          </a:solidFill>
                          <a:effectLst/>
                          <a:latin typeface="Calibri" panose="020F0502020204030204" pitchFamily="34" charset="0"/>
                        </a:rPr>
                        <a:t>ROM </a:t>
                      </a:r>
                      <a:br>
                        <a:rPr lang="en-AU" sz="1100" b="0" i="0" u="none" strike="noStrike">
                          <a:solidFill>
                            <a:srgbClr val="757678"/>
                          </a:solidFill>
                          <a:effectLst/>
                          <a:latin typeface="Calibri" panose="020F0502020204030204" pitchFamily="34" charset="0"/>
                        </a:rPr>
                      </a:br>
                      <a:r>
                        <a:rPr lang="en-AU" sz="1100" b="0" i="0" u="none" strike="noStrike">
                          <a:solidFill>
                            <a:srgbClr val="757678"/>
                          </a:solidFill>
                          <a:effectLst/>
                          <a:latin typeface="Calibri" panose="020F0502020204030204" pitchFamily="34" charset="0"/>
                        </a:rPr>
                        <a:t>% time outside preferred movement zone</a:t>
                      </a:r>
                    </a:p>
                  </a:txBody>
                  <a:tcPr marL="9066" marR="9066" marT="9066" marB="43519" anchor="ctr">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400" b="0" i="0" u="none" strike="noStrike" dirty="0">
                          <a:solidFill>
                            <a:srgbClr val="FFFFFF"/>
                          </a:solidFill>
                          <a:effectLst/>
                          <a:latin typeface="Calibri" panose="020F0502020204030204" pitchFamily="34" charset="0"/>
                        </a:rPr>
                        <a:t>Attention</a:t>
                      </a:r>
                    </a:p>
                  </a:txBody>
                  <a:tcPr marL="9066" marR="9066" marT="9066" marB="43519" anchor="ctr">
                    <a:lnL>
                      <a:noFill/>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21"/>
                    </a:solidFill>
                  </a:tcPr>
                </a:tc>
                <a:tc>
                  <a:txBody>
                    <a:bodyPr/>
                    <a:lstStyle/>
                    <a:p>
                      <a:pPr algn="ctr" rtl="0" fontAlgn="ctr"/>
                      <a:r>
                        <a:rPr lang="en-AU" sz="1200" b="0" i="0" u="none" strike="noStrike">
                          <a:solidFill>
                            <a:srgbClr val="FFFFFF"/>
                          </a:solidFill>
                          <a:effectLst/>
                          <a:latin typeface="Calibri" panose="020F0502020204030204" pitchFamily="34" charset="0"/>
                        </a:rPr>
                        <a:t>Preferred</a:t>
                      </a:r>
                      <a:endParaRPr lang="en-AU" sz="1200" b="0" i="0" u="none" strike="noStrike" dirty="0">
                        <a:solidFill>
                          <a:srgbClr val="FFFFFF"/>
                        </a:solidFill>
                        <a:effectLst/>
                        <a:latin typeface="Calibri" panose="020F0502020204030204" pitchFamily="34" charset="0"/>
                      </a:endParaRPr>
                    </a:p>
                  </a:txBody>
                  <a:tcPr marL="9066" marR="9066" marT="9066" marB="4351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C447"/>
                    </a:solidFill>
                  </a:tcPr>
                </a:tc>
                <a:tc>
                  <a:txBody>
                    <a:bodyPr/>
                    <a:lstStyle/>
                    <a:p>
                      <a:pPr algn="ctr" rtl="0" fontAlgn="ctr"/>
                      <a:r>
                        <a:rPr lang="en-AU" sz="1200" b="0" i="0" u="none" strike="noStrike" dirty="0">
                          <a:solidFill>
                            <a:srgbClr val="FFFFFF"/>
                          </a:solidFill>
                          <a:effectLst/>
                          <a:latin typeface="Calibri" panose="020F0502020204030204" pitchFamily="34" charset="0"/>
                        </a:rPr>
                        <a:t>Preferred</a:t>
                      </a:r>
                    </a:p>
                  </a:txBody>
                  <a:tcPr marL="9066" marR="9066" marT="9066" marB="43519" anchor="ctr">
                    <a:lnL w="12700" cap="flat" cmpd="sng" algn="ctr">
                      <a:solidFill>
                        <a:srgbClr val="FFFFF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C447"/>
                    </a:solidFill>
                  </a:tcPr>
                </a:tc>
                <a:extLst>
                  <a:ext uri="{0D108BD9-81ED-4DB2-BD59-A6C34878D82A}">
                    <a16:rowId xmlns:a16="http://schemas.microsoft.com/office/drawing/2014/main" val="3808891887"/>
                  </a:ext>
                </a:extLst>
              </a:tr>
              <a:tr h="447627">
                <a:tc>
                  <a:txBody>
                    <a:bodyPr/>
                    <a:lstStyle/>
                    <a:p>
                      <a:pPr algn="ctr" rtl="0" fontAlgn="ctr"/>
                      <a:r>
                        <a:rPr lang="en-AU" sz="1100" b="0" i="0" u="none" strike="noStrike" dirty="0">
                          <a:solidFill>
                            <a:srgbClr val="757678"/>
                          </a:solidFill>
                          <a:effectLst/>
                          <a:latin typeface="Calibri" panose="020F0502020204030204" pitchFamily="34" charset="0"/>
                        </a:rPr>
                        <a:t>Repetitions per minute</a:t>
                      </a:r>
                    </a:p>
                  </a:txBody>
                  <a:tcPr marL="9066" marR="9066" marT="9066" marB="43519" anchor="ctr">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400" b="0" i="0" u="none" strike="noStrike">
                          <a:solidFill>
                            <a:srgbClr val="FFFFFF"/>
                          </a:solidFill>
                          <a:effectLst/>
                          <a:latin typeface="Calibri" panose="020F0502020204030204" pitchFamily="34" charset="0"/>
                        </a:rPr>
                        <a:t>Preferred</a:t>
                      </a:r>
                    </a:p>
                  </a:txBody>
                  <a:tcPr marL="9066" marR="9066" marT="9066" marB="43519"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C447"/>
                    </a:solidFill>
                  </a:tcPr>
                </a:tc>
                <a:tc>
                  <a:txBody>
                    <a:bodyPr/>
                    <a:lstStyle/>
                    <a:p>
                      <a:pPr algn="ctr" rtl="0" fontAlgn="ctr"/>
                      <a:r>
                        <a:rPr lang="en-AU" sz="1200" b="0" i="0" u="none" strike="noStrike" dirty="0">
                          <a:solidFill>
                            <a:srgbClr val="FFFFFF"/>
                          </a:solidFill>
                          <a:effectLst/>
                          <a:latin typeface="Calibri" panose="020F0502020204030204" pitchFamily="34" charset="0"/>
                        </a:rPr>
                        <a:t>Preferred</a:t>
                      </a:r>
                    </a:p>
                  </a:txBody>
                  <a:tcPr marL="9066" marR="9066" marT="9066" marB="4351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C447"/>
                    </a:solidFill>
                  </a:tcPr>
                </a:tc>
                <a:tc>
                  <a:txBody>
                    <a:bodyPr/>
                    <a:lstStyle/>
                    <a:p>
                      <a:pPr algn="ctr" rtl="0" fontAlgn="ctr"/>
                      <a:r>
                        <a:rPr lang="en-AU" sz="1200" b="0" i="0" u="none" strike="noStrike" dirty="0">
                          <a:solidFill>
                            <a:srgbClr val="FFFFFF"/>
                          </a:solidFill>
                          <a:effectLst/>
                          <a:latin typeface="Calibri" panose="020F0502020204030204" pitchFamily="34" charset="0"/>
                        </a:rPr>
                        <a:t>Attention</a:t>
                      </a:r>
                    </a:p>
                  </a:txBody>
                  <a:tcPr marL="9066" marR="9066" marT="9066" marB="43519"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21"/>
                    </a:solidFill>
                  </a:tcPr>
                </a:tc>
                <a:extLst>
                  <a:ext uri="{0D108BD9-81ED-4DB2-BD59-A6C34878D82A}">
                    <a16:rowId xmlns:a16="http://schemas.microsoft.com/office/drawing/2014/main" val="2960623559"/>
                  </a:ext>
                </a:extLst>
              </a:tr>
              <a:tr h="447627">
                <a:tc>
                  <a:txBody>
                    <a:bodyPr/>
                    <a:lstStyle/>
                    <a:p>
                      <a:pPr algn="ctr" rtl="0" fontAlgn="ctr"/>
                      <a:r>
                        <a:rPr lang="en-AU" sz="1100" b="0" i="0" u="none" strike="noStrike">
                          <a:solidFill>
                            <a:srgbClr val="757678"/>
                          </a:solidFill>
                          <a:effectLst/>
                          <a:latin typeface="Calibri" panose="020F0502020204030204" pitchFamily="34" charset="0"/>
                        </a:rPr>
                        <a:t>Sustained positions</a:t>
                      </a:r>
                    </a:p>
                  </a:txBody>
                  <a:tcPr marL="9066" marR="9066" marT="9066" marB="43519" anchor="ctr">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400" b="0" i="0" u="none" strike="noStrike" dirty="0">
                          <a:solidFill>
                            <a:srgbClr val="FFFFFF"/>
                          </a:solidFill>
                          <a:effectLst/>
                          <a:latin typeface="Calibri" panose="020F0502020204030204" pitchFamily="34" charset="0"/>
                        </a:rPr>
                        <a:t>Preferred</a:t>
                      </a:r>
                    </a:p>
                  </a:txBody>
                  <a:tcPr marL="9066" marR="9066" marT="9066" marB="43519"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C447"/>
                    </a:solidFill>
                  </a:tcPr>
                </a:tc>
                <a:tc>
                  <a:txBody>
                    <a:bodyPr/>
                    <a:lstStyle/>
                    <a:p>
                      <a:pPr algn="ctr" rtl="0" fontAlgn="ctr"/>
                      <a:r>
                        <a:rPr lang="en-AU" sz="1200" b="0" i="0" u="none" strike="noStrike">
                          <a:solidFill>
                            <a:srgbClr val="FFFFFF"/>
                          </a:solidFill>
                          <a:effectLst/>
                          <a:latin typeface="Calibri" panose="020F0502020204030204" pitchFamily="34" charset="0"/>
                        </a:rPr>
                        <a:t>Preferred</a:t>
                      </a:r>
                      <a:endParaRPr lang="en-AU" sz="1200" b="0" i="0" u="none" strike="noStrike" dirty="0">
                        <a:solidFill>
                          <a:srgbClr val="FFFFFF"/>
                        </a:solidFill>
                        <a:effectLst/>
                        <a:latin typeface="Calibri" panose="020F0502020204030204" pitchFamily="34" charset="0"/>
                      </a:endParaRPr>
                    </a:p>
                  </a:txBody>
                  <a:tcPr marL="9066" marR="9066" marT="9066" marB="4351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C447"/>
                    </a:solidFill>
                  </a:tcPr>
                </a:tc>
                <a:tc>
                  <a:txBody>
                    <a:bodyPr/>
                    <a:lstStyle/>
                    <a:p>
                      <a:pPr algn="ctr" rtl="0" fontAlgn="ctr"/>
                      <a:r>
                        <a:rPr lang="en-AU" sz="1200" b="0" i="0" u="none" strike="noStrike" dirty="0">
                          <a:solidFill>
                            <a:srgbClr val="FFFFFF"/>
                          </a:solidFill>
                          <a:effectLst/>
                          <a:latin typeface="Calibri" panose="020F0502020204030204" pitchFamily="34" charset="0"/>
                        </a:rPr>
                        <a:t>Preferred</a:t>
                      </a:r>
                    </a:p>
                  </a:txBody>
                  <a:tcPr marL="9066" marR="9066" marT="9066" marB="43519"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C447"/>
                    </a:solidFill>
                  </a:tcPr>
                </a:tc>
                <a:extLst>
                  <a:ext uri="{0D108BD9-81ED-4DB2-BD59-A6C34878D82A}">
                    <a16:rowId xmlns:a16="http://schemas.microsoft.com/office/drawing/2014/main" val="38218288"/>
                  </a:ext>
                </a:extLst>
              </a:tr>
              <a:tr h="447627">
                <a:tc>
                  <a:txBody>
                    <a:bodyPr/>
                    <a:lstStyle/>
                    <a:p>
                      <a:pPr algn="ctr" rtl="0" fontAlgn="ctr"/>
                      <a:r>
                        <a:rPr lang="en-AU" sz="1100" b="0" i="0" u="none" strike="noStrike" dirty="0">
                          <a:solidFill>
                            <a:srgbClr val="757678"/>
                          </a:solidFill>
                          <a:effectLst/>
                          <a:latin typeface="Calibri" panose="020F0502020204030204" pitchFamily="34" charset="0"/>
                        </a:rPr>
                        <a:t>EMG</a:t>
                      </a:r>
                    </a:p>
                  </a:txBody>
                  <a:tcPr marL="9066" marR="9066" marT="9066" marB="43519" anchor="ctr">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400" b="0" i="0" u="none" strike="noStrike">
                          <a:solidFill>
                            <a:srgbClr val="FFFFFF"/>
                          </a:solidFill>
                          <a:effectLst/>
                          <a:latin typeface="Calibri" panose="020F0502020204030204" pitchFamily="34" charset="0"/>
                        </a:rPr>
                        <a:t>Preferred</a:t>
                      </a:r>
                    </a:p>
                  </a:txBody>
                  <a:tcPr marL="9066" marR="9066" marT="9066" marB="43519"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84C447"/>
                    </a:solidFill>
                  </a:tcPr>
                </a:tc>
                <a:tc>
                  <a:txBody>
                    <a:bodyPr/>
                    <a:lstStyle/>
                    <a:p>
                      <a:pPr algn="ctr" rtl="0" fontAlgn="ctr"/>
                      <a:r>
                        <a:rPr lang="en-AU" sz="1400" b="0" i="0" u="none" strike="noStrike" dirty="0">
                          <a:solidFill>
                            <a:srgbClr val="FFFFFF"/>
                          </a:solidFill>
                          <a:effectLst/>
                          <a:latin typeface="Calibri" panose="020F0502020204030204" pitchFamily="34" charset="0"/>
                        </a:rPr>
                        <a:t>Alert</a:t>
                      </a:r>
                    </a:p>
                  </a:txBody>
                  <a:tcPr marL="9066" marR="9066" marT="9066" marB="4351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D2839"/>
                    </a:solidFill>
                  </a:tcPr>
                </a:tc>
                <a:tc>
                  <a:txBody>
                    <a:bodyPr/>
                    <a:lstStyle/>
                    <a:p>
                      <a:pPr algn="ctr" rtl="0" fontAlgn="ctr"/>
                      <a:r>
                        <a:rPr lang="en-AU" sz="1400" b="0" i="0" u="none" strike="noStrike" dirty="0">
                          <a:solidFill>
                            <a:srgbClr val="FFFFFF"/>
                          </a:solidFill>
                          <a:effectLst/>
                          <a:latin typeface="Calibri" panose="020F0502020204030204" pitchFamily="34" charset="0"/>
                        </a:rPr>
                        <a:t>Alert</a:t>
                      </a:r>
                    </a:p>
                  </a:txBody>
                  <a:tcPr marL="9066" marR="9066" marT="9066" marB="43519"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D2839"/>
                    </a:solidFill>
                  </a:tcPr>
                </a:tc>
                <a:extLst>
                  <a:ext uri="{0D108BD9-81ED-4DB2-BD59-A6C34878D82A}">
                    <a16:rowId xmlns:a16="http://schemas.microsoft.com/office/drawing/2014/main" val="2977467071"/>
                  </a:ext>
                </a:extLst>
              </a:tr>
              <a:tr h="224410">
                <a:tc gridSpan="4">
                  <a:txBody>
                    <a:bodyPr/>
                    <a:lstStyle/>
                    <a:p>
                      <a:pPr algn="ctr" rtl="0" fontAlgn="ctr"/>
                      <a:endParaRPr lang="en-AU" sz="1100" b="0" i="0" u="none" strike="noStrike" dirty="0">
                        <a:solidFill>
                          <a:srgbClr val="757678"/>
                        </a:solidFill>
                        <a:effectLst/>
                        <a:latin typeface="Calibri" panose="020F0502020204030204" pitchFamily="34" charset="0"/>
                      </a:endParaRP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hMerge="1">
                  <a:txBody>
                    <a:bodyPr/>
                    <a:lstStyle/>
                    <a:p>
                      <a:endParaRPr lang="en-AU"/>
                    </a:p>
                  </a:txBody>
                  <a:tcPr/>
                </a:tc>
                <a:tc hMerge="1">
                  <a:txBody>
                    <a:bodyPr/>
                    <a:lstStyle/>
                    <a:p>
                      <a:endParaRPr lang="en-US"/>
                    </a:p>
                  </a:txBody>
                  <a:tcPr/>
                </a:tc>
                <a:tc hMerge="1">
                  <a:txBody>
                    <a:bodyPr/>
                    <a:lstStyle/>
                    <a:p>
                      <a:endParaRPr lang="en-AU"/>
                    </a:p>
                  </a:txBody>
                  <a:tcPr>
                    <a:lnL w="12700" cap="flat" cmpd="sng" algn="ctr">
                      <a:solidFill>
                        <a:srgbClr val="BFBFBF"/>
                      </a:solidFill>
                      <a:prstDash val="solid"/>
                      <a:round/>
                      <a:headEnd type="none" w="med" len="med"/>
                      <a:tailEnd type="none" w="med" len="med"/>
                    </a:lnL>
                    <a:lnT w="12700" cap="flat" cmpd="sng" algn="ctr">
                      <a:solidFill>
                        <a:srgbClr val="BFBFBF"/>
                      </a:solidFill>
                      <a:prstDash val="solid"/>
                      <a:round/>
                      <a:headEnd type="none" w="med" len="med"/>
                      <a:tailEnd type="none" w="med" len="med"/>
                    </a:lnT>
                  </a:tcPr>
                </a:tc>
                <a:extLst>
                  <a:ext uri="{0D108BD9-81ED-4DB2-BD59-A6C34878D82A}">
                    <a16:rowId xmlns:a16="http://schemas.microsoft.com/office/drawing/2014/main" val="3116307170"/>
                  </a:ext>
                </a:extLst>
              </a:tr>
              <a:tr h="325546">
                <a:tc>
                  <a:txBody>
                    <a:bodyPr/>
                    <a:lstStyle/>
                    <a:p>
                      <a:pPr algn="ctr" rtl="0" fontAlgn="ctr"/>
                      <a:r>
                        <a:rPr lang="en-AU" sz="1100" b="1" i="0" u="none" strike="noStrike">
                          <a:solidFill>
                            <a:srgbClr val="757678"/>
                          </a:solidFill>
                          <a:effectLst/>
                          <a:latin typeface="Calibri" panose="020F0502020204030204" pitchFamily="34" charset="0"/>
                        </a:rPr>
                        <a:t>Score</a:t>
                      </a:r>
                    </a:p>
                  </a:txBody>
                  <a:tcPr marL="9066" marR="9066" marT="9066" marB="43519" anchor="ctr">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400" b="0" i="0" u="none" strike="noStrike" dirty="0">
                          <a:solidFill>
                            <a:srgbClr val="FFFFFF"/>
                          </a:solidFill>
                          <a:effectLst/>
                          <a:latin typeface="Calibri" panose="020F0502020204030204" pitchFamily="34" charset="0"/>
                        </a:rPr>
                        <a:t>1</a:t>
                      </a:r>
                    </a:p>
                  </a:txBody>
                  <a:tcPr marL="9066" marR="9066" marT="9066" marB="43519" anchor="ctr">
                    <a:lnL>
                      <a:noFill/>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87A21"/>
                    </a:solidFill>
                  </a:tcPr>
                </a:tc>
                <a:tc gridSpan="2">
                  <a:txBody>
                    <a:bodyPr/>
                    <a:lstStyle/>
                    <a:p>
                      <a:pPr algn="ctr" rtl="0" fontAlgn="ctr"/>
                      <a:r>
                        <a:rPr lang="en-AU" sz="1400" b="0" i="0" u="none" strike="noStrike" dirty="0">
                          <a:solidFill>
                            <a:srgbClr val="FFFFFF"/>
                          </a:solidFill>
                          <a:effectLst/>
                          <a:latin typeface="Calibri" panose="020F0502020204030204" pitchFamily="34" charset="0"/>
                        </a:rPr>
                        <a:t>3</a:t>
                      </a:r>
                    </a:p>
                  </a:txBody>
                  <a:tcPr marL="9066" marR="9066" marT="9066" marB="4351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87A21"/>
                    </a:solidFill>
                  </a:tcPr>
                </a:tc>
                <a:tc hMerge="1">
                  <a:txBody>
                    <a:bodyPr/>
                    <a:lstStyle/>
                    <a:p>
                      <a:endParaRPr lang="en-AU"/>
                    </a:p>
                  </a:txBody>
                  <a:tcPr>
                    <a:lnL w="12700" cap="flat" cmpd="sng" algn="ctr">
                      <a:solidFill>
                        <a:srgbClr val="FFFFFF"/>
                      </a:solidFill>
                      <a:prstDash val="solid"/>
                      <a:round/>
                      <a:headEnd type="none" w="med" len="med"/>
                      <a:tailEnd type="none" w="med" len="med"/>
                    </a:lnL>
                  </a:tcPr>
                </a:tc>
                <a:extLst>
                  <a:ext uri="{0D108BD9-81ED-4DB2-BD59-A6C34878D82A}">
                    <a16:rowId xmlns:a16="http://schemas.microsoft.com/office/drawing/2014/main" val="1646927041"/>
                  </a:ext>
                </a:extLst>
              </a:tr>
              <a:tr h="317588">
                <a:tc gridSpan="4">
                  <a:txBody>
                    <a:bodyPr/>
                    <a:lstStyle/>
                    <a:p>
                      <a:pPr algn="ctr" fontAlgn="ctr"/>
                      <a:endParaRPr lang="en-AU" sz="1700" b="0" i="0" u="none" strike="noStrike">
                        <a:solidFill>
                          <a:srgbClr val="000000"/>
                        </a:solidFill>
                        <a:effectLst/>
                        <a:latin typeface="Arial" panose="020B0604020202020204" pitchFamily="34" charset="0"/>
                      </a:endParaRP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hMerge="1">
                  <a:txBody>
                    <a:bodyPr/>
                    <a:lstStyle/>
                    <a:p>
                      <a:endParaRPr lang="en-AU"/>
                    </a:p>
                  </a:txBody>
                  <a:tcPr/>
                </a:tc>
                <a:tc hMerge="1">
                  <a:txBody>
                    <a:bodyPr/>
                    <a:lstStyle/>
                    <a:p>
                      <a:endParaRPr lang="en-US"/>
                    </a:p>
                  </a:txBody>
                  <a:tcPr/>
                </a:tc>
                <a:tc hMerge="1">
                  <a:txBody>
                    <a:bodyPr/>
                    <a:lstStyle/>
                    <a:p>
                      <a:endParaRPr lang="en-AU"/>
                    </a:p>
                  </a:txBody>
                  <a:tcPr>
                    <a:lnL w="12700" cap="flat" cmpd="sng" algn="ctr">
                      <a:solidFill>
                        <a:srgbClr val="BFBFBF"/>
                      </a:solidFill>
                      <a:prstDash val="solid"/>
                      <a:round/>
                      <a:headEnd type="none" w="med" len="med"/>
                      <a:tailEnd type="none" w="med" len="med"/>
                    </a:lnL>
                  </a:tcPr>
                </a:tc>
                <a:extLst>
                  <a:ext uri="{0D108BD9-81ED-4DB2-BD59-A6C34878D82A}">
                    <a16:rowId xmlns:a16="http://schemas.microsoft.com/office/drawing/2014/main" val="1618882021"/>
                  </a:ext>
                </a:extLst>
              </a:tr>
              <a:tr h="585984">
                <a:tc>
                  <a:txBody>
                    <a:bodyPr/>
                    <a:lstStyle/>
                    <a:p>
                      <a:pPr algn="ctr" rtl="0" fontAlgn="ctr"/>
                      <a:r>
                        <a:rPr lang="en-AU" sz="1100" b="1" i="0" u="none" strike="noStrike">
                          <a:solidFill>
                            <a:srgbClr val="757678"/>
                          </a:solidFill>
                          <a:effectLst/>
                          <a:latin typeface="Calibri" panose="020F0502020204030204" pitchFamily="34" charset="0"/>
                        </a:rPr>
                        <a:t>Task Score</a:t>
                      </a: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gridSpan="3">
                  <a:txBody>
                    <a:bodyPr/>
                    <a:lstStyle/>
                    <a:p>
                      <a:pPr algn="ctr" fontAlgn="ctr"/>
                      <a:r>
                        <a:rPr lang="en-AU" sz="1300" b="0" i="0" u="none" strike="noStrike" dirty="0">
                          <a:solidFill>
                            <a:srgbClr val="FFFFFF"/>
                          </a:solidFill>
                          <a:effectLst/>
                          <a:latin typeface="Calibri" panose="020F0502020204030204" pitchFamily="34" charset="0"/>
                        </a:rPr>
                        <a:t>4</a:t>
                      </a: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8BD21"/>
                    </a:solidFill>
                  </a:tcPr>
                </a:tc>
                <a:tc hMerge="1">
                  <a:txBody>
                    <a:bodyPr/>
                    <a:lstStyle/>
                    <a:p>
                      <a:endParaRPr lang="en-US"/>
                    </a:p>
                  </a:txBody>
                  <a:tcPr/>
                </a:tc>
                <a:tc hMerge="1">
                  <a:txBody>
                    <a:bodyPr/>
                    <a:lstStyle/>
                    <a:p>
                      <a:endParaRPr lang="en-AU"/>
                    </a:p>
                  </a:txBody>
                  <a:tcPr>
                    <a:lnL w="12700" cap="flat" cmpd="sng" algn="ctr">
                      <a:solidFill>
                        <a:srgbClr val="BFBFBF"/>
                      </a:solidFill>
                      <a:prstDash val="solid"/>
                      <a:round/>
                      <a:headEnd type="none" w="med" len="med"/>
                      <a:tailEnd type="none" w="med" len="med"/>
                    </a:lnL>
                  </a:tcPr>
                </a:tc>
                <a:extLst>
                  <a:ext uri="{0D108BD9-81ED-4DB2-BD59-A6C34878D82A}">
                    <a16:rowId xmlns:a16="http://schemas.microsoft.com/office/drawing/2014/main" val="2742375605"/>
                  </a:ext>
                </a:extLst>
              </a:tr>
            </a:tbl>
          </a:graphicData>
        </a:graphic>
      </p:graphicFrame>
      <p:graphicFrame>
        <p:nvGraphicFramePr>
          <p:cNvPr id="13" name="Table 12">
            <a:extLst>
              <a:ext uri="{FF2B5EF4-FFF2-40B4-BE49-F238E27FC236}">
                <a16:creationId xmlns:a16="http://schemas.microsoft.com/office/drawing/2014/main" id="{949157A4-2661-40EC-B2FE-D7ED13C2103B}"/>
              </a:ext>
            </a:extLst>
          </p:cNvPr>
          <p:cNvGraphicFramePr>
            <a:graphicFrameLocks noGrp="1"/>
          </p:cNvGraphicFramePr>
          <p:nvPr>
            <p:extLst/>
          </p:nvPr>
        </p:nvGraphicFramePr>
        <p:xfrm>
          <a:off x="3779755" y="1884258"/>
          <a:ext cx="3337090" cy="4292707"/>
        </p:xfrm>
        <a:graphic>
          <a:graphicData uri="http://schemas.openxmlformats.org/drawingml/2006/table">
            <a:tbl>
              <a:tblPr/>
              <a:tblGrid>
                <a:gridCol w="1112363">
                  <a:extLst>
                    <a:ext uri="{9D8B030D-6E8A-4147-A177-3AD203B41FA5}">
                      <a16:colId xmlns:a16="http://schemas.microsoft.com/office/drawing/2014/main" val="3998030827"/>
                    </a:ext>
                  </a:extLst>
                </a:gridCol>
                <a:gridCol w="872930">
                  <a:extLst>
                    <a:ext uri="{9D8B030D-6E8A-4147-A177-3AD203B41FA5}">
                      <a16:colId xmlns:a16="http://schemas.microsoft.com/office/drawing/2014/main" val="3167451424"/>
                    </a:ext>
                  </a:extLst>
                </a:gridCol>
                <a:gridCol w="703675">
                  <a:extLst>
                    <a:ext uri="{9D8B030D-6E8A-4147-A177-3AD203B41FA5}">
                      <a16:colId xmlns:a16="http://schemas.microsoft.com/office/drawing/2014/main" val="2550126102"/>
                    </a:ext>
                  </a:extLst>
                </a:gridCol>
                <a:gridCol w="648122">
                  <a:extLst>
                    <a:ext uri="{9D8B030D-6E8A-4147-A177-3AD203B41FA5}">
                      <a16:colId xmlns:a16="http://schemas.microsoft.com/office/drawing/2014/main" val="567966458"/>
                    </a:ext>
                  </a:extLst>
                </a:gridCol>
              </a:tblGrid>
              <a:tr h="364176">
                <a:tc rowSpan="2">
                  <a:txBody>
                    <a:bodyPr/>
                    <a:lstStyle/>
                    <a:p>
                      <a:pPr algn="ctr" rtl="0" fontAlgn="ctr"/>
                      <a:r>
                        <a:rPr lang="en-AU" sz="2000" b="1" i="0" u="none" strike="noStrike" dirty="0" err="1">
                          <a:solidFill>
                            <a:srgbClr val="757678"/>
                          </a:solidFill>
                          <a:effectLst/>
                          <a:latin typeface="Calibri" panose="020F0502020204030204" pitchFamily="34" charset="0"/>
                        </a:rPr>
                        <a:t>Bullpack</a:t>
                      </a:r>
                      <a:r>
                        <a:rPr lang="en-AU" sz="2000" b="1" i="0" u="none" strike="noStrike" dirty="0">
                          <a:solidFill>
                            <a:srgbClr val="757678"/>
                          </a:solidFill>
                          <a:effectLst/>
                          <a:latin typeface="Calibri" panose="020F0502020204030204" pitchFamily="34" charset="0"/>
                        </a:rPr>
                        <a:t> with coil</a:t>
                      </a:r>
                    </a:p>
                  </a:txBody>
                  <a:tcPr marL="9066" marR="9066" marT="9066" marB="43519" anchor="ctr">
                    <a:lnL w="12700" cap="flat" cmpd="sng" algn="ctr">
                      <a:solidFill>
                        <a:srgbClr val="BFBFBF"/>
                      </a:solidFill>
                      <a:prstDash val="solid"/>
                      <a:round/>
                      <a:headEnd type="none" w="med" len="med"/>
                      <a:tailEnd type="none" w="med" len="med"/>
                    </a:lnL>
                    <a:lnR w="9525" cap="flat" cmpd="sng" algn="ctr">
                      <a:solidFill>
                        <a:schemeClr val="bg2">
                          <a:lumMod val="75000"/>
                        </a:schemeClr>
                      </a:solidFill>
                      <a:prstDash val="sysDash"/>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gridSpan="3">
                  <a:txBody>
                    <a:bodyPr/>
                    <a:lstStyle/>
                    <a:p>
                      <a:pPr algn="ctr" rtl="0" fontAlgn="ctr"/>
                      <a:r>
                        <a:rPr lang="en-AU" sz="2000" b="1" i="0" u="none" strike="noStrike" dirty="0">
                          <a:solidFill>
                            <a:srgbClr val="757678"/>
                          </a:solidFill>
                          <a:effectLst/>
                          <a:latin typeface="Calibri" panose="020F0502020204030204" pitchFamily="34" charset="0"/>
                        </a:rPr>
                        <a:t>Hike</a:t>
                      </a:r>
                    </a:p>
                  </a:txBody>
                  <a:tcPr marL="9066" marR="9066" marT="9066" marB="43519" anchor="ctr">
                    <a:lnL w="9525" cap="flat" cmpd="sng" algn="ctr">
                      <a:solidFill>
                        <a:schemeClr val="bg2">
                          <a:lumMod val="75000"/>
                        </a:schemeClr>
                      </a:solidFill>
                      <a:prstDash val="sysDash"/>
                      <a:round/>
                      <a:headEnd type="none" w="med" len="med"/>
                      <a:tailEnd type="none" w="med" len="med"/>
                    </a:lnL>
                    <a:lnR w="9525" cap="flat" cmpd="sng" algn="ctr">
                      <a:solidFill>
                        <a:schemeClr val="bg2">
                          <a:lumMod val="75000"/>
                        </a:schemeClr>
                      </a:solidFill>
                      <a:prstDash val="sysDash"/>
                      <a:round/>
                      <a:headEnd type="none" w="med" len="med"/>
                      <a:tailEnd type="none" w="med" len="med"/>
                    </a:lnR>
                    <a:lnT w="9525" cap="flat" cmpd="sng" algn="ctr">
                      <a:solidFill>
                        <a:schemeClr val="bg2">
                          <a:lumMod val="75000"/>
                        </a:schemeClr>
                      </a:solidFill>
                      <a:prstDash val="sysDash"/>
                      <a:round/>
                      <a:headEnd type="none" w="med" len="med"/>
                      <a:tailEnd type="none" w="med" len="med"/>
                    </a:lnT>
                    <a:lnB w="9525" cap="flat" cmpd="sng" algn="ctr">
                      <a:solidFill>
                        <a:schemeClr val="bg2">
                          <a:lumMod val="75000"/>
                        </a:schemeClr>
                      </a:solidFill>
                      <a:prstDash val="sysDash"/>
                      <a:round/>
                      <a:headEnd type="none" w="med" len="med"/>
                      <a:tailEnd type="none" w="med" len="med"/>
                    </a:lnB>
                  </a:tcPr>
                </a:tc>
                <a:tc hMerge="1">
                  <a:txBody>
                    <a:bodyPr/>
                    <a:lstStyle/>
                    <a:p>
                      <a:endParaRPr lang="en-US"/>
                    </a:p>
                  </a:txBody>
                  <a:tcPr/>
                </a:tc>
                <a:tc hMerge="1">
                  <a:txBody>
                    <a:bodyPr/>
                    <a:lstStyle/>
                    <a:p>
                      <a:endParaRPr lang="en-AU"/>
                    </a:p>
                  </a:txBody>
                  <a:tcPr>
                    <a:lnL w="9525" cap="flat" cmpd="sng" algn="ctr">
                      <a:solidFill>
                        <a:schemeClr val="bg2">
                          <a:lumMod val="75000"/>
                        </a:schemeClr>
                      </a:solidFill>
                      <a:prstDash val="sysDash"/>
                      <a:round/>
                      <a:headEnd type="none" w="med" len="med"/>
                      <a:tailEnd type="none" w="med" len="med"/>
                    </a:lnL>
                  </a:tcPr>
                </a:tc>
                <a:extLst>
                  <a:ext uri="{0D108BD9-81ED-4DB2-BD59-A6C34878D82A}">
                    <a16:rowId xmlns:a16="http://schemas.microsoft.com/office/drawing/2014/main" val="2967701946"/>
                  </a:ext>
                </a:extLst>
              </a:tr>
              <a:tr h="395236">
                <a:tc vMerge="1">
                  <a:txBody>
                    <a:bodyPr/>
                    <a:lstStyle/>
                    <a:p>
                      <a:endParaRPr lang="en-AU"/>
                    </a:p>
                  </a:txBody>
                  <a:tcPr/>
                </a:tc>
                <a:tc>
                  <a:txBody>
                    <a:bodyPr/>
                    <a:lstStyle/>
                    <a:p>
                      <a:pPr algn="ctr" rtl="0" fontAlgn="ctr"/>
                      <a:r>
                        <a:rPr lang="en-AU" sz="1100" b="0" i="0" u="none" strike="noStrike">
                          <a:solidFill>
                            <a:srgbClr val="757678"/>
                          </a:solidFill>
                          <a:effectLst/>
                          <a:latin typeface="Calibri" panose="020F0502020204030204" pitchFamily="34" charset="0"/>
                        </a:rPr>
                        <a:t>Back</a:t>
                      </a: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9525" cap="flat" cmpd="sng" algn="ctr">
                      <a:solidFill>
                        <a:schemeClr val="bg2">
                          <a:lumMod val="75000"/>
                        </a:schemeClr>
                      </a:solidFill>
                      <a:prstDash val="sysDash"/>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100" b="0" i="0" u="none" strike="noStrike">
                          <a:solidFill>
                            <a:srgbClr val="757678"/>
                          </a:solidFill>
                          <a:effectLst/>
                          <a:latin typeface="Calibri" panose="020F0502020204030204" pitchFamily="34" charset="0"/>
                        </a:rPr>
                        <a:t>Left  </a:t>
                      </a:r>
                      <a:br>
                        <a:rPr lang="en-AU" sz="1100" b="0" i="0" u="none" strike="noStrike">
                          <a:solidFill>
                            <a:srgbClr val="757678"/>
                          </a:solidFill>
                          <a:effectLst/>
                          <a:latin typeface="Calibri" panose="020F0502020204030204" pitchFamily="34" charset="0"/>
                        </a:rPr>
                      </a:br>
                      <a:r>
                        <a:rPr lang="en-AU" sz="1100" b="0" i="0" u="none" strike="noStrike">
                          <a:solidFill>
                            <a:srgbClr val="757678"/>
                          </a:solidFill>
                          <a:effectLst/>
                          <a:latin typeface="Calibri" panose="020F0502020204030204" pitchFamily="34" charset="0"/>
                        </a:rPr>
                        <a:t>Shoulder</a:t>
                      </a: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9525" cap="flat" cmpd="sng" algn="ctr">
                      <a:solidFill>
                        <a:schemeClr val="bg2">
                          <a:lumMod val="75000"/>
                        </a:schemeClr>
                      </a:solidFill>
                      <a:prstDash val="sysDash"/>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100" b="0" i="0" u="none" strike="noStrike" dirty="0">
                          <a:solidFill>
                            <a:srgbClr val="757678"/>
                          </a:solidFill>
                          <a:effectLst/>
                          <a:latin typeface="Calibri" panose="020F0502020204030204" pitchFamily="34" charset="0"/>
                        </a:rPr>
                        <a:t>Right </a:t>
                      </a:r>
                      <a:br>
                        <a:rPr lang="en-AU" sz="1100" b="0" i="0" u="none" strike="noStrike" dirty="0">
                          <a:solidFill>
                            <a:srgbClr val="757678"/>
                          </a:solidFill>
                          <a:effectLst/>
                          <a:latin typeface="Calibri" panose="020F0502020204030204" pitchFamily="34" charset="0"/>
                        </a:rPr>
                      </a:br>
                      <a:r>
                        <a:rPr lang="en-AU" sz="1100" b="0" i="0" u="none" strike="noStrike" dirty="0">
                          <a:solidFill>
                            <a:srgbClr val="757678"/>
                          </a:solidFill>
                          <a:effectLst/>
                          <a:latin typeface="Calibri" panose="020F0502020204030204" pitchFamily="34" charset="0"/>
                        </a:rPr>
                        <a:t>Shoulder</a:t>
                      </a: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83567093"/>
                  </a:ext>
                </a:extLst>
              </a:tr>
              <a:tr h="736887">
                <a:tc>
                  <a:txBody>
                    <a:bodyPr/>
                    <a:lstStyle/>
                    <a:p>
                      <a:pPr algn="ctr" rtl="0" fontAlgn="ctr"/>
                      <a:r>
                        <a:rPr lang="en-AU" sz="1100" b="0" i="0" u="none" strike="noStrike" dirty="0">
                          <a:solidFill>
                            <a:srgbClr val="757678"/>
                          </a:solidFill>
                          <a:effectLst/>
                          <a:latin typeface="Calibri" panose="020F0502020204030204" pitchFamily="34" charset="0"/>
                        </a:rPr>
                        <a:t>ROM </a:t>
                      </a:r>
                      <a:br>
                        <a:rPr lang="en-AU" sz="1100" b="0" i="0" u="none" strike="noStrike" dirty="0">
                          <a:solidFill>
                            <a:srgbClr val="757678"/>
                          </a:solidFill>
                          <a:effectLst/>
                          <a:latin typeface="Calibri" panose="020F0502020204030204" pitchFamily="34" charset="0"/>
                        </a:rPr>
                      </a:br>
                      <a:r>
                        <a:rPr lang="en-AU" sz="1100" b="0" i="0" u="none" strike="noStrike" dirty="0">
                          <a:solidFill>
                            <a:srgbClr val="757678"/>
                          </a:solidFill>
                          <a:effectLst/>
                          <a:latin typeface="Calibri" panose="020F0502020204030204" pitchFamily="34" charset="0"/>
                        </a:rPr>
                        <a:t>% time outside preferred movement zone</a:t>
                      </a:r>
                    </a:p>
                  </a:txBody>
                  <a:tcPr marL="9066" marR="9066" marT="9066" marB="43519" anchor="ctr">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400" b="0" i="0" u="none" strike="noStrike">
                          <a:solidFill>
                            <a:srgbClr val="FFFFFF"/>
                          </a:solidFill>
                          <a:effectLst/>
                          <a:latin typeface="Calibri" panose="020F0502020204030204" pitchFamily="34" charset="0"/>
                        </a:rPr>
                        <a:t>Attention</a:t>
                      </a:r>
                    </a:p>
                  </a:txBody>
                  <a:tcPr marL="9066" marR="9066" marT="9066" marB="43519" anchor="ctr">
                    <a:lnL>
                      <a:noFill/>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21"/>
                    </a:solidFill>
                  </a:tcPr>
                </a:tc>
                <a:tc>
                  <a:txBody>
                    <a:bodyPr/>
                    <a:lstStyle/>
                    <a:p>
                      <a:pPr algn="ctr" rtl="0" fontAlgn="ctr"/>
                      <a:r>
                        <a:rPr lang="en-AU" sz="1400" b="0" i="0" u="none" strike="noStrike">
                          <a:solidFill>
                            <a:srgbClr val="FFFFFF"/>
                          </a:solidFill>
                          <a:effectLst/>
                          <a:latin typeface="Calibri" panose="020F0502020204030204" pitchFamily="34" charset="0"/>
                        </a:rPr>
                        <a:t>Preferred</a:t>
                      </a:r>
                    </a:p>
                  </a:txBody>
                  <a:tcPr marL="9066" marR="9066" marT="9066" marB="4351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C447"/>
                    </a:solidFill>
                  </a:tcPr>
                </a:tc>
                <a:tc>
                  <a:txBody>
                    <a:bodyPr/>
                    <a:lstStyle/>
                    <a:p>
                      <a:pPr algn="ctr" rtl="0" fontAlgn="ctr"/>
                      <a:r>
                        <a:rPr lang="en-AU" sz="1200" b="0" i="0" u="none" strike="noStrike" dirty="0">
                          <a:solidFill>
                            <a:srgbClr val="FFFFFF"/>
                          </a:solidFill>
                          <a:effectLst/>
                          <a:latin typeface="Calibri" panose="020F0502020204030204" pitchFamily="34" charset="0"/>
                        </a:rPr>
                        <a:t>Preferred</a:t>
                      </a:r>
                    </a:p>
                  </a:txBody>
                  <a:tcPr marL="9066" marR="9066" marT="9066" marB="43519" anchor="ctr">
                    <a:lnL w="12700" cap="flat" cmpd="sng" algn="ctr">
                      <a:solidFill>
                        <a:srgbClr val="FFFFF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C447"/>
                    </a:solidFill>
                  </a:tcPr>
                </a:tc>
                <a:extLst>
                  <a:ext uri="{0D108BD9-81ED-4DB2-BD59-A6C34878D82A}">
                    <a16:rowId xmlns:a16="http://schemas.microsoft.com/office/drawing/2014/main" val="2512269382"/>
                  </a:ext>
                </a:extLst>
              </a:tr>
              <a:tr h="447627">
                <a:tc>
                  <a:txBody>
                    <a:bodyPr/>
                    <a:lstStyle/>
                    <a:p>
                      <a:pPr algn="ctr" rtl="0" fontAlgn="ctr"/>
                      <a:r>
                        <a:rPr lang="en-AU" sz="1100" b="0" i="0" u="none" strike="noStrike">
                          <a:solidFill>
                            <a:srgbClr val="757678"/>
                          </a:solidFill>
                          <a:effectLst/>
                          <a:latin typeface="Calibri" panose="020F0502020204030204" pitchFamily="34" charset="0"/>
                        </a:rPr>
                        <a:t>Repetitions per minute</a:t>
                      </a:r>
                    </a:p>
                  </a:txBody>
                  <a:tcPr marL="9066" marR="9066" marT="9066" marB="43519" anchor="ctr">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400" b="0" i="0" u="none" strike="noStrike">
                          <a:solidFill>
                            <a:srgbClr val="FFFFFF"/>
                          </a:solidFill>
                          <a:effectLst/>
                          <a:latin typeface="Calibri" panose="020F0502020204030204" pitchFamily="34" charset="0"/>
                        </a:rPr>
                        <a:t>Preferred</a:t>
                      </a:r>
                    </a:p>
                  </a:txBody>
                  <a:tcPr marL="9066" marR="9066" marT="9066" marB="43519"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C447"/>
                    </a:solidFill>
                  </a:tcPr>
                </a:tc>
                <a:tc>
                  <a:txBody>
                    <a:bodyPr/>
                    <a:lstStyle/>
                    <a:p>
                      <a:pPr algn="ctr" rtl="0" fontAlgn="ctr"/>
                      <a:r>
                        <a:rPr lang="en-AU" sz="1400" b="0" i="0" u="none" strike="noStrike" dirty="0">
                          <a:solidFill>
                            <a:srgbClr val="FFFFFF"/>
                          </a:solidFill>
                          <a:effectLst/>
                          <a:latin typeface="Calibri" panose="020F0502020204030204" pitchFamily="34" charset="0"/>
                        </a:rPr>
                        <a:t>Preferred</a:t>
                      </a:r>
                    </a:p>
                  </a:txBody>
                  <a:tcPr marL="9066" marR="9066" marT="9066" marB="4351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C447"/>
                    </a:solidFill>
                  </a:tcPr>
                </a:tc>
                <a:tc>
                  <a:txBody>
                    <a:bodyPr/>
                    <a:lstStyle/>
                    <a:p>
                      <a:pPr algn="ctr" rtl="0" fontAlgn="ctr"/>
                      <a:r>
                        <a:rPr lang="en-AU" sz="1200" b="0" i="0" u="none" strike="noStrike" dirty="0">
                          <a:solidFill>
                            <a:srgbClr val="FFFFFF"/>
                          </a:solidFill>
                          <a:effectLst/>
                          <a:latin typeface="Calibri" panose="020F0502020204030204" pitchFamily="34" charset="0"/>
                        </a:rPr>
                        <a:t>Attention</a:t>
                      </a:r>
                    </a:p>
                  </a:txBody>
                  <a:tcPr marL="9066" marR="9066" marT="9066" marB="43519"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21"/>
                    </a:solidFill>
                  </a:tcPr>
                </a:tc>
                <a:extLst>
                  <a:ext uri="{0D108BD9-81ED-4DB2-BD59-A6C34878D82A}">
                    <a16:rowId xmlns:a16="http://schemas.microsoft.com/office/drawing/2014/main" val="3623427341"/>
                  </a:ext>
                </a:extLst>
              </a:tr>
              <a:tr h="447627">
                <a:tc>
                  <a:txBody>
                    <a:bodyPr/>
                    <a:lstStyle/>
                    <a:p>
                      <a:pPr algn="ctr" rtl="0" fontAlgn="ctr"/>
                      <a:r>
                        <a:rPr lang="en-AU" sz="1100" b="0" i="0" u="none" strike="noStrike" dirty="0">
                          <a:solidFill>
                            <a:srgbClr val="757678"/>
                          </a:solidFill>
                          <a:effectLst/>
                          <a:latin typeface="Calibri" panose="020F0502020204030204" pitchFamily="34" charset="0"/>
                        </a:rPr>
                        <a:t>Sustained positions</a:t>
                      </a:r>
                    </a:p>
                  </a:txBody>
                  <a:tcPr marL="9066" marR="9066" marT="9066" marB="43519" anchor="ctr">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400" b="0" i="0" u="none" strike="noStrike">
                          <a:solidFill>
                            <a:srgbClr val="FFFFFF"/>
                          </a:solidFill>
                          <a:effectLst/>
                          <a:latin typeface="Calibri" panose="020F0502020204030204" pitchFamily="34" charset="0"/>
                        </a:rPr>
                        <a:t>Attention</a:t>
                      </a:r>
                    </a:p>
                  </a:txBody>
                  <a:tcPr marL="9066" marR="9066" marT="9066" marB="43519"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21"/>
                    </a:solidFill>
                  </a:tcPr>
                </a:tc>
                <a:tc>
                  <a:txBody>
                    <a:bodyPr/>
                    <a:lstStyle/>
                    <a:p>
                      <a:pPr algn="ctr" rtl="0" fontAlgn="ctr"/>
                      <a:r>
                        <a:rPr lang="en-AU" sz="1400" b="0" i="0" u="none" strike="noStrike">
                          <a:solidFill>
                            <a:srgbClr val="FFFFFF"/>
                          </a:solidFill>
                          <a:effectLst/>
                          <a:latin typeface="Calibri" panose="020F0502020204030204" pitchFamily="34" charset="0"/>
                        </a:rPr>
                        <a:t>Preferred</a:t>
                      </a:r>
                    </a:p>
                  </a:txBody>
                  <a:tcPr marL="9066" marR="9066" marT="9066" marB="4351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C447"/>
                    </a:solidFill>
                  </a:tcPr>
                </a:tc>
                <a:tc>
                  <a:txBody>
                    <a:bodyPr/>
                    <a:lstStyle/>
                    <a:p>
                      <a:pPr algn="ctr" rtl="0" fontAlgn="ctr"/>
                      <a:r>
                        <a:rPr lang="en-AU" sz="1200" b="0" i="0" u="none" strike="noStrike" dirty="0">
                          <a:solidFill>
                            <a:srgbClr val="FFFFFF"/>
                          </a:solidFill>
                          <a:effectLst/>
                          <a:latin typeface="Calibri" panose="020F0502020204030204" pitchFamily="34" charset="0"/>
                        </a:rPr>
                        <a:t>Preferred</a:t>
                      </a:r>
                    </a:p>
                  </a:txBody>
                  <a:tcPr marL="9066" marR="9066" marT="9066" marB="43519"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4C447"/>
                    </a:solidFill>
                  </a:tcPr>
                </a:tc>
                <a:extLst>
                  <a:ext uri="{0D108BD9-81ED-4DB2-BD59-A6C34878D82A}">
                    <a16:rowId xmlns:a16="http://schemas.microsoft.com/office/drawing/2014/main" val="3198850320"/>
                  </a:ext>
                </a:extLst>
              </a:tr>
              <a:tr h="447627">
                <a:tc>
                  <a:txBody>
                    <a:bodyPr/>
                    <a:lstStyle/>
                    <a:p>
                      <a:pPr algn="ctr" rtl="0" fontAlgn="ctr"/>
                      <a:r>
                        <a:rPr lang="en-AU" sz="1100" b="0" i="0" u="none" strike="noStrike">
                          <a:solidFill>
                            <a:srgbClr val="757678"/>
                          </a:solidFill>
                          <a:effectLst/>
                          <a:latin typeface="Calibri" panose="020F0502020204030204" pitchFamily="34" charset="0"/>
                        </a:rPr>
                        <a:t>EMG</a:t>
                      </a:r>
                    </a:p>
                  </a:txBody>
                  <a:tcPr marL="9066" marR="9066" marT="9066" marB="43519" anchor="ctr">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400" b="0" i="0" u="none" strike="noStrike">
                          <a:solidFill>
                            <a:srgbClr val="FFFFFF"/>
                          </a:solidFill>
                          <a:effectLst/>
                          <a:latin typeface="Calibri" panose="020F0502020204030204" pitchFamily="34" charset="0"/>
                        </a:rPr>
                        <a:t>Alert</a:t>
                      </a:r>
                    </a:p>
                  </a:txBody>
                  <a:tcPr marL="9066" marR="9066" marT="9066" marB="43519"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D2839"/>
                    </a:solidFill>
                  </a:tcPr>
                </a:tc>
                <a:tc>
                  <a:txBody>
                    <a:bodyPr/>
                    <a:lstStyle/>
                    <a:p>
                      <a:pPr algn="ctr" rtl="0" fontAlgn="ctr"/>
                      <a:r>
                        <a:rPr lang="en-AU" sz="1400" b="0" i="0" u="none" strike="noStrike" dirty="0">
                          <a:solidFill>
                            <a:srgbClr val="FFFFFF"/>
                          </a:solidFill>
                          <a:effectLst/>
                          <a:latin typeface="Calibri" panose="020F0502020204030204" pitchFamily="34" charset="0"/>
                        </a:rPr>
                        <a:t>Alert</a:t>
                      </a:r>
                    </a:p>
                  </a:txBody>
                  <a:tcPr marL="9066" marR="9066" marT="9066" marB="4351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D2839"/>
                    </a:solidFill>
                  </a:tcPr>
                </a:tc>
                <a:tc>
                  <a:txBody>
                    <a:bodyPr/>
                    <a:lstStyle/>
                    <a:p>
                      <a:pPr algn="ctr" rtl="0" fontAlgn="ctr"/>
                      <a:r>
                        <a:rPr lang="en-AU" sz="1400" b="0" i="0" u="none" strike="noStrike">
                          <a:solidFill>
                            <a:srgbClr val="FFFFFF"/>
                          </a:solidFill>
                          <a:effectLst/>
                          <a:latin typeface="Calibri" panose="020F0502020204030204" pitchFamily="34" charset="0"/>
                        </a:rPr>
                        <a:t>Alert</a:t>
                      </a:r>
                    </a:p>
                  </a:txBody>
                  <a:tcPr marL="9066" marR="9066" marT="9066" marB="43519"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D2839"/>
                    </a:solidFill>
                  </a:tcPr>
                </a:tc>
                <a:extLst>
                  <a:ext uri="{0D108BD9-81ED-4DB2-BD59-A6C34878D82A}">
                    <a16:rowId xmlns:a16="http://schemas.microsoft.com/office/drawing/2014/main" val="542814056"/>
                  </a:ext>
                </a:extLst>
              </a:tr>
              <a:tr h="224410">
                <a:tc gridSpan="4">
                  <a:txBody>
                    <a:bodyPr/>
                    <a:lstStyle/>
                    <a:p>
                      <a:pPr algn="ctr" rtl="0" fontAlgn="ctr"/>
                      <a:endParaRPr lang="en-AU" sz="1100" b="0" i="0" u="none" strike="noStrike">
                        <a:solidFill>
                          <a:srgbClr val="757678"/>
                        </a:solidFill>
                        <a:effectLst/>
                        <a:latin typeface="Calibri" panose="020F0502020204030204" pitchFamily="34" charset="0"/>
                      </a:endParaRP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tc hMerge="1">
                  <a:txBody>
                    <a:bodyPr/>
                    <a:lstStyle/>
                    <a:p>
                      <a:endParaRPr lang="en-AU"/>
                    </a:p>
                  </a:txBody>
                  <a:tcPr/>
                </a:tc>
                <a:tc hMerge="1">
                  <a:txBody>
                    <a:bodyPr/>
                    <a:lstStyle/>
                    <a:p>
                      <a:endParaRPr lang="en-US"/>
                    </a:p>
                  </a:txBody>
                  <a:tcPr/>
                </a:tc>
                <a:tc hMerge="1">
                  <a:txBody>
                    <a:bodyPr/>
                    <a:lstStyle/>
                    <a:p>
                      <a:endParaRPr lang="en-AU"/>
                    </a:p>
                  </a:txBody>
                  <a:tcPr>
                    <a:lnL w="12700" cap="flat" cmpd="sng" algn="ctr">
                      <a:solidFill>
                        <a:srgbClr val="BFBFBF"/>
                      </a:solidFill>
                      <a:prstDash val="solid"/>
                      <a:round/>
                      <a:headEnd type="none" w="med" len="med"/>
                      <a:tailEnd type="none" w="med" len="med"/>
                    </a:lnL>
                    <a:lnT w="12700" cap="flat" cmpd="sng" algn="ctr">
                      <a:solidFill>
                        <a:srgbClr val="BFBFBF"/>
                      </a:solidFill>
                      <a:prstDash val="solid"/>
                      <a:round/>
                      <a:headEnd type="none" w="med" len="med"/>
                      <a:tailEnd type="none" w="med" len="med"/>
                    </a:lnT>
                  </a:tcPr>
                </a:tc>
                <a:extLst>
                  <a:ext uri="{0D108BD9-81ED-4DB2-BD59-A6C34878D82A}">
                    <a16:rowId xmlns:a16="http://schemas.microsoft.com/office/drawing/2014/main" val="1077071921"/>
                  </a:ext>
                </a:extLst>
              </a:tr>
              <a:tr h="325546">
                <a:tc>
                  <a:txBody>
                    <a:bodyPr/>
                    <a:lstStyle/>
                    <a:p>
                      <a:pPr algn="ctr" rtl="0" fontAlgn="ctr"/>
                      <a:r>
                        <a:rPr lang="en-AU" sz="1100" b="1" i="0" u="none" strike="noStrike">
                          <a:solidFill>
                            <a:srgbClr val="757678"/>
                          </a:solidFill>
                          <a:effectLst/>
                          <a:latin typeface="Calibri" panose="020F0502020204030204" pitchFamily="34" charset="0"/>
                        </a:rPr>
                        <a:t>Score</a:t>
                      </a:r>
                    </a:p>
                  </a:txBody>
                  <a:tcPr marL="9066" marR="9066" marT="9066" marB="43519" anchor="ctr">
                    <a:lnL w="12700" cap="flat" cmpd="sng" algn="ctr">
                      <a:solidFill>
                        <a:srgbClr val="BFBFBF"/>
                      </a:solidFill>
                      <a:prstDash val="solid"/>
                      <a:round/>
                      <a:headEnd type="none" w="med" len="med"/>
                      <a:tailEnd type="none" w="med" len="med"/>
                    </a:lnL>
                    <a:lnR>
                      <a:noFill/>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rtl="0" fontAlgn="ctr"/>
                      <a:r>
                        <a:rPr lang="en-AU" sz="1400" b="0" i="0" u="none" strike="noStrike">
                          <a:solidFill>
                            <a:srgbClr val="FFFFFF"/>
                          </a:solidFill>
                          <a:effectLst/>
                          <a:latin typeface="Calibri" panose="020F0502020204030204" pitchFamily="34" charset="0"/>
                        </a:rPr>
                        <a:t>4</a:t>
                      </a:r>
                    </a:p>
                  </a:txBody>
                  <a:tcPr marL="9066" marR="9066" marT="9066" marB="43519" anchor="ctr">
                    <a:lnL>
                      <a:noFill/>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87A21"/>
                    </a:solidFill>
                  </a:tcPr>
                </a:tc>
                <a:tc gridSpan="2">
                  <a:txBody>
                    <a:bodyPr/>
                    <a:lstStyle/>
                    <a:p>
                      <a:pPr algn="ctr" rtl="0" fontAlgn="ctr"/>
                      <a:r>
                        <a:rPr lang="en-AU" sz="1400" b="0" i="0" u="none" strike="noStrike" dirty="0">
                          <a:solidFill>
                            <a:srgbClr val="FFFFFF"/>
                          </a:solidFill>
                          <a:effectLst/>
                          <a:latin typeface="Calibri" panose="020F0502020204030204" pitchFamily="34" charset="0"/>
                        </a:rPr>
                        <a:t>3</a:t>
                      </a:r>
                    </a:p>
                  </a:txBody>
                  <a:tcPr marL="9066" marR="9066" marT="9066" marB="4351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87A21"/>
                    </a:solidFill>
                  </a:tcPr>
                </a:tc>
                <a:tc hMerge="1">
                  <a:txBody>
                    <a:bodyPr/>
                    <a:lstStyle/>
                    <a:p>
                      <a:endParaRPr lang="en-AU"/>
                    </a:p>
                  </a:txBody>
                  <a:tcPr>
                    <a:lnL w="12700" cap="flat" cmpd="sng" algn="ctr">
                      <a:solidFill>
                        <a:srgbClr val="FFFFFF"/>
                      </a:solidFill>
                      <a:prstDash val="solid"/>
                      <a:round/>
                      <a:headEnd type="none" w="med" len="med"/>
                      <a:tailEnd type="none" w="med" len="med"/>
                    </a:lnL>
                  </a:tcPr>
                </a:tc>
                <a:extLst>
                  <a:ext uri="{0D108BD9-81ED-4DB2-BD59-A6C34878D82A}">
                    <a16:rowId xmlns:a16="http://schemas.microsoft.com/office/drawing/2014/main" val="3471875395"/>
                  </a:ext>
                </a:extLst>
              </a:tr>
              <a:tr h="317587">
                <a:tc gridSpan="4">
                  <a:txBody>
                    <a:bodyPr/>
                    <a:lstStyle/>
                    <a:p>
                      <a:pPr algn="ctr" fontAlgn="ctr"/>
                      <a:endParaRPr lang="en-AU" sz="1700" b="0" i="0" u="none" strike="noStrike">
                        <a:solidFill>
                          <a:srgbClr val="000000"/>
                        </a:solidFill>
                        <a:effectLst/>
                        <a:latin typeface="Arial" panose="020B0604020202020204" pitchFamily="34" charset="0"/>
                      </a:endParaRP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hMerge="1">
                  <a:txBody>
                    <a:bodyPr/>
                    <a:lstStyle/>
                    <a:p>
                      <a:endParaRPr lang="en-AU"/>
                    </a:p>
                  </a:txBody>
                  <a:tcPr/>
                </a:tc>
                <a:tc hMerge="1">
                  <a:txBody>
                    <a:bodyPr/>
                    <a:lstStyle/>
                    <a:p>
                      <a:endParaRPr lang="en-US"/>
                    </a:p>
                  </a:txBody>
                  <a:tcPr/>
                </a:tc>
                <a:tc hMerge="1">
                  <a:txBody>
                    <a:bodyPr/>
                    <a:lstStyle/>
                    <a:p>
                      <a:endParaRPr lang="en-AU"/>
                    </a:p>
                  </a:txBody>
                  <a:tcPr>
                    <a:lnL w="12700" cap="flat" cmpd="sng" algn="ctr">
                      <a:solidFill>
                        <a:srgbClr val="BFBFBF"/>
                      </a:solidFill>
                      <a:prstDash val="solid"/>
                      <a:round/>
                      <a:headEnd type="none" w="med" len="med"/>
                      <a:tailEnd type="none" w="med" len="med"/>
                    </a:lnL>
                  </a:tcPr>
                </a:tc>
                <a:extLst>
                  <a:ext uri="{0D108BD9-81ED-4DB2-BD59-A6C34878D82A}">
                    <a16:rowId xmlns:a16="http://schemas.microsoft.com/office/drawing/2014/main" val="1809805790"/>
                  </a:ext>
                </a:extLst>
              </a:tr>
              <a:tr h="585984">
                <a:tc>
                  <a:txBody>
                    <a:bodyPr/>
                    <a:lstStyle/>
                    <a:p>
                      <a:pPr algn="ctr" rtl="0" fontAlgn="ctr"/>
                      <a:r>
                        <a:rPr lang="en-AU" sz="1100" b="1" i="0" u="none" strike="noStrike">
                          <a:solidFill>
                            <a:srgbClr val="757678"/>
                          </a:solidFill>
                          <a:effectLst/>
                          <a:latin typeface="Calibri" panose="020F0502020204030204" pitchFamily="34" charset="0"/>
                        </a:rPr>
                        <a:t>Task Score</a:t>
                      </a: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gridSpan="3">
                  <a:txBody>
                    <a:bodyPr/>
                    <a:lstStyle/>
                    <a:p>
                      <a:pPr algn="ctr" fontAlgn="ctr"/>
                      <a:r>
                        <a:rPr lang="en-AU" sz="1300" b="0" i="0" u="none" strike="noStrike" dirty="0">
                          <a:solidFill>
                            <a:srgbClr val="FFFFFF"/>
                          </a:solidFill>
                          <a:effectLst/>
                          <a:latin typeface="Calibri" panose="020F0502020204030204" pitchFamily="34" charset="0"/>
                        </a:rPr>
                        <a:t>7</a:t>
                      </a:r>
                    </a:p>
                  </a:txBody>
                  <a:tcPr marL="9066" marR="9066" marT="9066" marB="43519"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89F21"/>
                    </a:solidFill>
                  </a:tcPr>
                </a:tc>
                <a:tc hMerge="1">
                  <a:txBody>
                    <a:bodyPr/>
                    <a:lstStyle/>
                    <a:p>
                      <a:endParaRPr lang="en-US"/>
                    </a:p>
                  </a:txBody>
                  <a:tcPr/>
                </a:tc>
                <a:tc hMerge="1">
                  <a:txBody>
                    <a:bodyPr/>
                    <a:lstStyle/>
                    <a:p>
                      <a:endParaRPr lang="en-AU"/>
                    </a:p>
                  </a:txBody>
                  <a:tcPr>
                    <a:lnL w="12700" cap="flat" cmpd="sng" algn="ctr">
                      <a:solidFill>
                        <a:srgbClr val="BFBFBF"/>
                      </a:solidFill>
                      <a:prstDash val="solid"/>
                      <a:round/>
                      <a:headEnd type="none" w="med" len="med"/>
                      <a:tailEnd type="none" w="med" len="med"/>
                    </a:lnL>
                  </a:tcPr>
                </a:tc>
                <a:extLst>
                  <a:ext uri="{0D108BD9-81ED-4DB2-BD59-A6C34878D82A}">
                    <a16:rowId xmlns:a16="http://schemas.microsoft.com/office/drawing/2014/main" val="1983138767"/>
                  </a:ext>
                </a:extLst>
              </a:tr>
            </a:tbl>
          </a:graphicData>
        </a:graphic>
      </p:graphicFrame>
      <p:pic>
        <p:nvPicPr>
          <p:cNvPr id="17" name="Content Placeholder 10" descr="A picture containing screenshot&#10;&#10;Description generated with high confidence">
            <a:extLst>
              <a:ext uri="{FF2B5EF4-FFF2-40B4-BE49-F238E27FC236}">
                <a16:creationId xmlns:a16="http://schemas.microsoft.com/office/drawing/2014/main" id="{CD7DC77A-BA19-4E1E-B59A-D896C1BA5EF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305" y="5977510"/>
            <a:ext cx="2169258" cy="677290"/>
          </a:xfrm>
          <a:prstGeom prst="rect">
            <a:avLst/>
          </a:prstGeom>
        </p:spPr>
      </p:pic>
      <p:sp>
        <p:nvSpPr>
          <p:cNvPr id="4" name="Content Placeholder 3">
            <a:extLst>
              <a:ext uri="{FF2B5EF4-FFF2-40B4-BE49-F238E27FC236}">
                <a16:creationId xmlns:a16="http://schemas.microsoft.com/office/drawing/2014/main" id="{C72D4B30-CBBF-4D9B-AE10-F66FFB3BAD63}"/>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28316D6D-55DB-4F49-8AF7-7E6BF0251F6F}"/>
              </a:ext>
            </a:extLst>
          </p:cNvPr>
          <p:cNvPicPr>
            <a:picLocks noChangeAspect="1"/>
          </p:cNvPicPr>
          <p:nvPr/>
        </p:nvPicPr>
        <p:blipFill>
          <a:blip r:embed="rId4"/>
          <a:stretch>
            <a:fillRect/>
          </a:stretch>
        </p:blipFill>
        <p:spPr>
          <a:xfrm>
            <a:off x="7211136" y="0"/>
            <a:ext cx="4980864" cy="3456732"/>
          </a:xfrm>
          <a:prstGeom prst="rect">
            <a:avLst/>
          </a:prstGeom>
        </p:spPr>
      </p:pic>
      <p:pic>
        <p:nvPicPr>
          <p:cNvPr id="6" name="Picture 5">
            <a:extLst>
              <a:ext uri="{FF2B5EF4-FFF2-40B4-BE49-F238E27FC236}">
                <a16:creationId xmlns:a16="http://schemas.microsoft.com/office/drawing/2014/main" id="{32B5E706-DEF6-4DF0-A483-B49E6DB9F18F}"/>
              </a:ext>
            </a:extLst>
          </p:cNvPr>
          <p:cNvPicPr>
            <a:picLocks noChangeAspect="1"/>
          </p:cNvPicPr>
          <p:nvPr/>
        </p:nvPicPr>
        <p:blipFill>
          <a:blip r:embed="rId5"/>
          <a:stretch>
            <a:fillRect/>
          </a:stretch>
        </p:blipFill>
        <p:spPr>
          <a:xfrm>
            <a:off x="7211136" y="3358928"/>
            <a:ext cx="4980864" cy="3237257"/>
          </a:xfrm>
          <a:prstGeom prst="rect">
            <a:avLst/>
          </a:prstGeom>
        </p:spPr>
      </p:pic>
    </p:spTree>
    <p:extLst>
      <p:ext uri="{BB962C8B-B14F-4D97-AF65-F5344CB8AC3E}">
        <p14:creationId xmlns:p14="http://schemas.microsoft.com/office/powerpoint/2010/main" val="42849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05E72F-EB41-4673-8BFF-7BD4E786142B}"/>
              </a:ext>
            </a:extLst>
          </p:cNvPr>
          <p:cNvSpPr/>
          <p:nvPr/>
        </p:nvSpPr>
        <p:spPr>
          <a:xfrm>
            <a:off x="381000" y="304800"/>
            <a:ext cx="11391900" cy="619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AC964F-A82A-4A9A-8091-0A9B6D912EA2}"/>
              </a:ext>
            </a:extLst>
          </p:cNvPr>
          <p:cNvSpPr>
            <a:spLocks noGrp="1"/>
          </p:cNvSpPr>
          <p:nvPr>
            <p:ph type="title"/>
          </p:nvPr>
        </p:nvSpPr>
        <p:spPr/>
        <p:txBody>
          <a:bodyPr/>
          <a:lstStyle/>
          <a:p>
            <a:r>
              <a:rPr lang="en-US" dirty="0"/>
              <a:t>Best Practice Conclusion: Carrying Gear with Bull Pack</a:t>
            </a:r>
          </a:p>
        </p:txBody>
      </p:sp>
      <p:sp>
        <p:nvSpPr>
          <p:cNvPr id="3" name="Content Placeholder 2">
            <a:extLst>
              <a:ext uri="{FF2B5EF4-FFF2-40B4-BE49-F238E27FC236}">
                <a16:creationId xmlns:a16="http://schemas.microsoft.com/office/drawing/2014/main" id="{4F9A6060-4B0F-4440-8EE3-52F268BC1057}"/>
              </a:ext>
            </a:extLst>
          </p:cNvPr>
          <p:cNvSpPr>
            <a:spLocks noGrp="1"/>
          </p:cNvSpPr>
          <p:nvPr>
            <p:ph sz="half" idx="1"/>
          </p:nvPr>
        </p:nvSpPr>
        <p:spPr>
          <a:xfrm>
            <a:off x="699657" y="1825625"/>
            <a:ext cx="5181600" cy="4351338"/>
          </a:xfrm>
        </p:spPr>
        <p:txBody>
          <a:bodyPr>
            <a:normAutofit fontScale="92500" lnSpcReduction="20000"/>
          </a:bodyPr>
          <a:lstStyle/>
          <a:p>
            <a:r>
              <a:rPr lang="en-US" dirty="0"/>
              <a:t>Reasoning for analyzing:</a:t>
            </a:r>
          </a:p>
          <a:p>
            <a:pPr lvl="1"/>
            <a:r>
              <a:rPr lang="en-US" dirty="0"/>
              <a:t>In our baseline study it was identified that carrying blocks and coils are two of the most frequently carried &amp; heaviest tools handled in the brush. We wanted to seek solutions for reducing the potential risk for these tasks.</a:t>
            </a:r>
          </a:p>
          <a:p>
            <a:r>
              <a:rPr lang="en-US" dirty="0"/>
              <a:t>Recommendations: </a:t>
            </a:r>
          </a:p>
          <a:p>
            <a:pPr lvl="1"/>
            <a:r>
              <a:rPr lang="en-US" dirty="0"/>
              <a:t>Using a light weight backpack for transporting gear was significantly less impactful. Further R&amp;D would be recommended for a customized pack that can be worn all day by the rigging men to increase compliance and efficiency for the workers. </a:t>
            </a:r>
          </a:p>
        </p:txBody>
      </p:sp>
      <p:pic>
        <p:nvPicPr>
          <p:cNvPr id="6" name="Content Placeholder 5">
            <a:extLst>
              <a:ext uri="{FF2B5EF4-FFF2-40B4-BE49-F238E27FC236}">
                <a16:creationId xmlns:a16="http://schemas.microsoft.com/office/drawing/2014/main" id="{544EB901-48A5-47B5-AA86-F0842380EDD5}"/>
              </a:ext>
            </a:extLst>
          </p:cNvPr>
          <p:cNvPicPr>
            <a:picLocks noGrp="1" noChangeAspect="1"/>
          </p:cNvPicPr>
          <p:nvPr>
            <p:ph sz="half" idx="2"/>
          </p:nvPr>
        </p:nvPicPr>
        <p:blipFill>
          <a:blip r:embed="rId3"/>
          <a:stretch>
            <a:fillRect/>
          </a:stretch>
        </p:blipFill>
        <p:spPr>
          <a:xfrm>
            <a:off x="6946899" y="1579827"/>
            <a:ext cx="3632202" cy="4842934"/>
          </a:xfrm>
          <a:prstGeom prst="rect">
            <a:avLst/>
          </a:prstGeom>
        </p:spPr>
      </p:pic>
      <p:pic>
        <p:nvPicPr>
          <p:cNvPr id="9" name="Content Placeholder 10" descr="A picture containing screenshot&#10;&#10;Description generated with high confidence">
            <a:extLst>
              <a:ext uri="{FF2B5EF4-FFF2-40B4-BE49-F238E27FC236}">
                <a16:creationId xmlns:a16="http://schemas.microsoft.com/office/drawing/2014/main" id="{D1425D16-E23E-4724-BE60-D3F297C25C0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6305" y="5977510"/>
            <a:ext cx="2169258" cy="677290"/>
          </a:xfrm>
          <a:prstGeom prst="rect">
            <a:avLst/>
          </a:prstGeom>
        </p:spPr>
      </p:pic>
    </p:spTree>
    <p:extLst>
      <p:ext uri="{BB962C8B-B14F-4D97-AF65-F5344CB8AC3E}">
        <p14:creationId xmlns:p14="http://schemas.microsoft.com/office/powerpoint/2010/main" val="2100727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6B4E39-34D6-4E37-9F97-28DA15015DB6}"/>
              </a:ext>
            </a:extLst>
          </p:cNvPr>
          <p:cNvSpPr/>
          <p:nvPr/>
        </p:nvSpPr>
        <p:spPr>
          <a:xfrm>
            <a:off x="381000" y="304800"/>
            <a:ext cx="11391900" cy="619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8640964E-E535-474E-98CA-8EB05727A5B5}"/>
              </a:ext>
            </a:extLst>
          </p:cNvPr>
          <p:cNvSpPr>
            <a:spLocks noGrp="1"/>
          </p:cNvSpPr>
          <p:nvPr>
            <p:ph type="title"/>
          </p:nvPr>
        </p:nvSpPr>
        <p:spPr/>
        <p:txBody>
          <a:bodyPr/>
          <a:lstStyle/>
          <a:p>
            <a:r>
              <a:rPr lang="en-US" dirty="0"/>
              <a:t>Behind the body technique</a:t>
            </a:r>
          </a:p>
        </p:txBody>
      </p:sp>
      <p:pic>
        <p:nvPicPr>
          <p:cNvPr id="2" name="Content Placeholder 1">
            <a:extLst>
              <a:ext uri="{FF2B5EF4-FFF2-40B4-BE49-F238E27FC236}">
                <a16:creationId xmlns:a16="http://schemas.microsoft.com/office/drawing/2014/main" id="{524FB874-002E-4B03-9DB6-67263BA643C8}"/>
              </a:ext>
            </a:extLst>
          </p:cNvPr>
          <p:cNvPicPr>
            <a:picLocks noGrp="1" noChangeAspect="1"/>
          </p:cNvPicPr>
          <p:nvPr>
            <p:ph sz="half" idx="1"/>
          </p:nvPr>
        </p:nvPicPr>
        <p:blipFill>
          <a:blip r:embed="rId3"/>
          <a:stretch>
            <a:fillRect/>
          </a:stretch>
        </p:blipFill>
        <p:spPr>
          <a:xfrm>
            <a:off x="1054758" y="1825625"/>
            <a:ext cx="4748484" cy="4351338"/>
          </a:xfrm>
          <a:prstGeom prst="rect">
            <a:avLst/>
          </a:prstGeom>
        </p:spPr>
      </p:pic>
      <p:pic>
        <p:nvPicPr>
          <p:cNvPr id="11" name="Content Placeholder 10" descr="A picture containing screenshot&#10;&#10;Description generated with high confidence">
            <a:extLst>
              <a:ext uri="{FF2B5EF4-FFF2-40B4-BE49-F238E27FC236}">
                <a16:creationId xmlns:a16="http://schemas.microsoft.com/office/drawing/2014/main" id="{97ACF501-3435-4866-AF05-C7DD30AF51F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88905" y="442662"/>
            <a:ext cx="2169258" cy="677290"/>
          </a:xfrm>
          <a:prstGeom prst="rect">
            <a:avLst/>
          </a:prstGeom>
        </p:spPr>
      </p:pic>
      <p:pic>
        <p:nvPicPr>
          <p:cNvPr id="12" name="Content Placeholder 11">
            <a:extLst>
              <a:ext uri="{FF2B5EF4-FFF2-40B4-BE49-F238E27FC236}">
                <a16:creationId xmlns:a16="http://schemas.microsoft.com/office/drawing/2014/main" id="{0196E03E-23E7-44B0-99B1-B860E9FFD90A}"/>
              </a:ext>
            </a:extLst>
          </p:cNvPr>
          <p:cNvPicPr>
            <a:picLocks noGrp="1" noChangeAspect="1"/>
          </p:cNvPicPr>
          <p:nvPr>
            <p:ph sz="half" idx="2"/>
          </p:nvPr>
        </p:nvPicPr>
        <p:blipFill>
          <a:blip r:embed="rId5"/>
          <a:stretch>
            <a:fillRect/>
          </a:stretch>
        </p:blipFill>
        <p:spPr>
          <a:xfrm>
            <a:off x="6172200" y="1919510"/>
            <a:ext cx="5181600" cy="4163568"/>
          </a:xfrm>
          <a:prstGeom prst="rect">
            <a:avLst/>
          </a:prstGeom>
        </p:spPr>
      </p:pic>
    </p:spTree>
    <p:extLst>
      <p:ext uri="{BB962C8B-B14F-4D97-AF65-F5344CB8AC3E}">
        <p14:creationId xmlns:p14="http://schemas.microsoft.com/office/powerpoint/2010/main" val="2880793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22F82B-A5B2-498A-A3E3-ED662AEA1F27}"/>
              </a:ext>
            </a:extLst>
          </p:cNvPr>
          <p:cNvSpPr/>
          <p:nvPr/>
        </p:nvSpPr>
        <p:spPr>
          <a:xfrm>
            <a:off x="381000" y="304800"/>
            <a:ext cx="11391900" cy="619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5A9DDD-B6B1-4DCD-8231-79294F789798}"/>
              </a:ext>
            </a:extLst>
          </p:cNvPr>
          <p:cNvSpPr>
            <a:spLocks noGrp="1"/>
          </p:cNvSpPr>
          <p:nvPr>
            <p:ph type="title"/>
          </p:nvPr>
        </p:nvSpPr>
        <p:spPr/>
        <p:txBody>
          <a:bodyPr/>
          <a:lstStyle/>
          <a:p>
            <a:r>
              <a:rPr lang="en-US" dirty="0"/>
              <a:t>Over the shoulder technique</a:t>
            </a:r>
          </a:p>
        </p:txBody>
      </p:sp>
      <p:pic>
        <p:nvPicPr>
          <p:cNvPr id="5" name="Content Placeholder 4">
            <a:extLst>
              <a:ext uri="{FF2B5EF4-FFF2-40B4-BE49-F238E27FC236}">
                <a16:creationId xmlns:a16="http://schemas.microsoft.com/office/drawing/2014/main" id="{03755770-FB53-44A3-9319-82B1F868CFD5}"/>
              </a:ext>
            </a:extLst>
          </p:cNvPr>
          <p:cNvPicPr>
            <a:picLocks noGrp="1" noChangeAspect="1"/>
          </p:cNvPicPr>
          <p:nvPr>
            <p:ph sz="half" idx="1"/>
          </p:nvPr>
        </p:nvPicPr>
        <p:blipFill>
          <a:blip r:embed="rId2"/>
          <a:stretch>
            <a:fillRect/>
          </a:stretch>
        </p:blipFill>
        <p:spPr>
          <a:xfrm>
            <a:off x="1054758" y="1825625"/>
            <a:ext cx="4748484" cy="4351338"/>
          </a:xfrm>
          <a:prstGeom prst="rect">
            <a:avLst/>
          </a:prstGeom>
        </p:spPr>
      </p:pic>
      <p:pic>
        <p:nvPicPr>
          <p:cNvPr id="8" name="Content Placeholder 10" descr="A picture containing screenshot&#10;&#10;Description generated with high confidence">
            <a:extLst>
              <a:ext uri="{FF2B5EF4-FFF2-40B4-BE49-F238E27FC236}">
                <a16:creationId xmlns:a16="http://schemas.microsoft.com/office/drawing/2014/main" id="{9C75B15A-43FA-4C6E-871D-58739B612A3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94092" y="527204"/>
            <a:ext cx="2169258" cy="677290"/>
          </a:xfrm>
          <a:prstGeom prst="rect">
            <a:avLst/>
          </a:prstGeom>
        </p:spPr>
      </p:pic>
      <p:pic>
        <p:nvPicPr>
          <p:cNvPr id="9" name="Content Placeholder 8">
            <a:extLst>
              <a:ext uri="{FF2B5EF4-FFF2-40B4-BE49-F238E27FC236}">
                <a16:creationId xmlns:a16="http://schemas.microsoft.com/office/drawing/2014/main" id="{60799552-E6D1-4F56-ABB3-7A422352CD37}"/>
              </a:ext>
            </a:extLst>
          </p:cNvPr>
          <p:cNvPicPr>
            <a:picLocks noGrp="1" noChangeAspect="1"/>
          </p:cNvPicPr>
          <p:nvPr>
            <p:ph sz="half" idx="2"/>
          </p:nvPr>
        </p:nvPicPr>
        <p:blipFill>
          <a:blip r:embed="rId4"/>
          <a:stretch>
            <a:fillRect/>
          </a:stretch>
        </p:blipFill>
        <p:spPr>
          <a:xfrm>
            <a:off x="6172200" y="1919510"/>
            <a:ext cx="5181600" cy="4163568"/>
          </a:xfrm>
          <a:prstGeom prst="rect">
            <a:avLst/>
          </a:prstGeom>
        </p:spPr>
      </p:pic>
    </p:spTree>
    <p:extLst>
      <p:ext uri="{BB962C8B-B14F-4D97-AF65-F5344CB8AC3E}">
        <p14:creationId xmlns:p14="http://schemas.microsoft.com/office/powerpoint/2010/main" val="4236440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06A18F-613A-401C-9736-44FDD9DE7614}"/>
              </a:ext>
            </a:extLst>
          </p:cNvPr>
          <p:cNvSpPr/>
          <p:nvPr/>
        </p:nvSpPr>
        <p:spPr>
          <a:xfrm>
            <a:off x="381000" y="304800"/>
            <a:ext cx="11391900" cy="619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1A3B658C-316E-43A3-B8AD-A29F13CD2E8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1411" r="18840" b="-2"/>
          <a:stretch/>
        </p:blipFill>
        <p:spPr>
          <a:xfrm>
            <a:off x="4636008" y="640082"/>
            <a:ext cx="6916329" cy="5577837"/>
          </a:xfrm>
          <a:prstGeom prst="rect">
            <a:avLst/>
          </a:prstGeom>
          <a:effectLst/>
        </p:spPr>
      </p:pic>
      <p:sp>
        <p:nvSpPr>
          <p:cNvPr id="2" name="Title 1">
            <a:extLst>
              <a:ext uri="{FF2B5EF4-FFF2-40B4-BE49-F238E27FC236}">
                <a16:creationId xmlns:a16="http://schemas.microsoft.com/office/drawing/2014/main" id="{68AC964F-A82A-4A9A-8091-0A9B6D912EA2}"/>
              </a:ext>
            </a:extLst>
          </p:cNvPr>
          <p:cNvSpPr>
            <a:spLocks noGrp="1"/>
          </p:cNvSpPr>
          <p:nvPr>
            <p:ph type="title"/>
          </p:nvPr>
        </p:nvSpPr>
        <p:spPr>
          <a:xfrm>
            <a:off x="648929" y="629266"/>
            <a:ext cx="3667039" cy="1676603"/>
          </a:xfrm>
        </p:spPr>
        <p:txBody>
          <a:bodyPr vert="horz" lIns="91440" tIns="45720" rIns="91440" bIns="45720" rtlCol="0" anchor="ctr">
            <a:normAutofit/>
          </a:bodyPr>
          <a:lstStyle/>
          <a:p>
            <a:r>
              <a:rPr lang="en-US" sz="3100"/>
              <a:t>Best Practice Conclusion: Over-the-shoulder technique</a:t>
            </a:r>
          </a:p>
        </p:txBody>
      </p:sp>
      <p:sp>
        <p:nvSpPr>
          <p:cNvPr id="3" name="Content Placeholder 2">
            <a:extLst>
              <a:ext uri="{FF2B5EF4-FFF2-40B4-BE49-F238E27FC236}">
                <a16:creationId xmlns:a16="http://schemas.microsoft.com/office/drawing/2014/main" id="{4F9A6060-4B0F-4440-8EE3-52F268BC1057}"/>
              </a:ext>
            </a:extLst>
          </p:cNvPr>
          <p:cNvSpPr>
            <a:spLocks noGrp="1"/>
          </p:cNvSpPr>
          <p:nvPr>
            <p:ph sz="half" idx="1"/>
          </p:nvPr>
        </p:nvSpPr>
        <p:spPr>
          <a:xfrm>
            <a:off x="648930" y="2438400"/>
            <a:ext cx="3667037" cy="3785419"/>
          </a:xfrm>
        </p:spPr>
        <p:txBody>
          <a:bodyPr vert="horz" lIns="91440" tIns="45720" rIns="91440" bIns="45720" rtlCol="0">
            <a:normAutofit/>
          </a:bodyPr>
          <a:lstStyle/>
          <a:p>
            <a:r>
              <a:rPr lang="en-US" sz="1500"/>
              <a:t>Reasoning for analyzing:</a:t>
            </a:r>
          </a:p>
          <a:p>
            <a:pPr lvl="1"/>
            <a:r>
              <a:rPr lang="en-US" sz="1500"/>
              <a:t>Baseline analysis of choker setters demonstrated consistent (nearly constant) risk factors for the dominant shoulder. Further, we noted multiple different techniques between the workers when pulling chokers. We wanted to identify if there was one method that placed less stress on the shoulders. </a:t>
            </a:r>
          </a:p>
          <a:p>
            <a:r>
              <a:rPr lang="en-US" sz="1500"/>
              <a:t>Recommendations: </a:t>
            </a:r>
          </a:p>
          <a:p>
            <a:pPr lvl="1"/>
            <a:r>
              <a:rPr lang="en-US" sz="1500"/>
              <a:t>Pulling the chokers over the shoulder demonstrated a significantly less extensive risk profile based on the collection of data. </a:t>
            </a:r>
          </a:p>
        </p:txBody>
      </p:sp>
      <p:pic>
        <p:nvPicPr>
          <p:cNvPr id="7" name="Content Placeholder 10" descr="A picture containing screenshot&#10;&#10;Description generated with high confidence">
            <a:extLst>
              <a:ext uri="{FF2B5EF4-FFF2-40B4-BE49-F238E27FC236}">
                <a16:creationId xmlns:a16="http://schemas.microsoft.com/office/drawing/2014/main" id="{FE717203-7489-417A-B1B1-176B4C67FBA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6305" y="6094247"/>
            <a:ext cx="2169258" cy="677290"/>
          </a:xfrm>
          <a:prstGeom prst="rect">
            <a:avLst/>
          </a:prstGeom>
        </p:spPr>
      </p:pic>
    </p:spTree>
    <p:extLst>
      <p:ext uri="{BB962C8B-B14F-4D97-AF65-F5344CB8AC3E}">
        <p14:creationId xmlns:p14="http://schemas.microsoft.com/office/powerpoint/2010/main" val="597814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026DEB-26DB-4115-B7A2-122ADE163EAA}"/>
              </a:ext>
            </a:extLst>
          </p:cNvPr>
          <p:cNvSpPr/>
          <p:nvPr/>
        </p:nvSpPr>
        <p:spPr>
          <a:xfrm>
            <a:off x="381000" y="304800"/>
            <a:ext cx="11391900" cy="619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74A7F34-958F-46F2-828E-4EA8031CF2D0}"/>
              </a:ext>
            </a:extLst>
          </p:cNvPr>
          <p:cNvSpPr>
            <a:spLocks noGrp="1"/>
          </p:cNvSpPr>
          <p:nvPr>
            <p:ph type="ctrTitle"/>
          </p:nvPr>
        </p:nvSpPr>
        <p:spPr>
          <a:xfrm>
            <a:off x="563418" y="1122363"/>
            <a:ext cx="11065164" cy="2387600"/>
          </a:xfrm>
        </p:spPr>
        <p:txBody>
          <a:bodyPr/>
          <a:lstStyle/>
          <a:p>
            <a:r>
              <a:rPr lang="en-US" dirty="0"/>
              <a:t>Pulling Haywire with the Hindu Eye</a:t>
            </a:r>
            <a:br>
              <a:rPr lang="en-US" dirty="0"/>
            </a:br>
            <a:r>
              <a:rPr lang="en-US" dirty="0"/>
              <a:t>Best Practice</a:t>
            </a:r>
          </a:p>
        </p:txBody>
      </p:sp>
      <p:sp>
        <p:nvSpPr>
          <p:cNvPr id="6" name="Subtitle 5">
            <a:extLst>
              <a:ext uri="{FF2B5EF4-FFF2-40B4-BE49-F238E27FC236}">
                <a16:creationId xmlns:a16="http://schemas.microsoft.com/office/drawing/2014/main" id="{BD20D448-9FEB-48B8-9BA3-19FD3E5EBC5A}"/>
              </a:ext>
            </a:extLst>
          </p:cNvPr>
          <p:cNvSpPr>
            <a:spLocks noGrp="1"/>
          </p:cNvSpPr>
          <p:nvPr>
            <p:ph type="subTitle" idx="1"/>
          </p:nvPr>
        </p:nvSpPr>
        <p:spPr/>
        <p:txBody>
          <a:bodyPr/>
          <a:lstStyle/>
          <a:p>
            <a:r>
              <a:rPr lang="en-US" dirty="0"/>
              <a:t>Demonstrates the benefit of using the </a:t>
            </a:r>
            <a:r>
              <a:rPr lang="en-US" dirty="0" err="1"/>
              <a:t>hindu</a:t>
            </a:r>
            <a:r>
              <a:rPr lang="en-US" dirty="0"/>
              <a:t> eye for haywire as opposed to the occasionally used spliced Eye </a:t>
            </a:r>
          </a:p>
        </p:txBody>
      </p:sp>
      <p:pic>
        <p:nvPicPr>
          <p:cNvPr id="7" name="Content Placeholder 10" descr="A picture containing screenshot&#10;&#10;Description generated with high confidence">
            <a:extLst>
              <a:ext uri="{FF2B5EF4-FFF2-40B4-BE49-F238E27FC236}">
                <a16:creationId xmlns:a16="http://schemas.microsoft.com/office/drawing/2014/main" id="{C63962BA-5BB8-4ECB-800C-89D00CB0BC9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6305" y="5977510"/>
            <a:ext cx="2169258" cy="677290"/>
          </a:xfrm>
          <a:prstGeom prst="rect">
            <a:avLst/>
          </a:prstGeom>
        </p:spPr>
      </p:pic>
    </p:spTree>
    <p:extLst>
      <p:ext uri="{BB962C8B-B14F-4D97-AF65-F5344CB8AC3E}">
        <p14:creationId xmlns:p14="http://schemas.microsoft.com/office/powerpoint/2010/main" val="1085685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4731AB-CB13-4A65-9294-A9B5255614EA}"/>
              </a:ext>
            </a:extLst>
          </p:cNvPr>
          <p:cNvSpPr/>
          <p:nvPr/>
        </p:nvSpPr>
        <p:spPr>
          <a:xfrm>
            <a:off x="381000" y="304800"/>
            <a:ext cx="11391900" cy="619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11D298-3CF1-451E-B40E-37A86E11CB26}"/>
              </a:ext>
            </a:extLst>
          </p:cNvPr>
          <p:cNvSpPr>
            <a:spLocks noGrp="1"/>
          </p:cNvSpPr>
          <p:nvPr>
            <p:ph type="title"/>
          </p:nvPr>
        </p:nvSpPr>
        <p:spPr/>
        <p:txBody>
          <a:bodyPr/>
          <a:lstStyle/>
          <a:p>
            <a:r>
              <a:rPr lang="en-US" dirty="0"/>
              <a:t>Pulling Haywire – Hindu Eye</a:t>
            </a:r>
          </a:p>
        </p:txBody>
      </p:sp>
      <p:pic>
        <p:nvPicPr>
          <p:cNvPr id="9" name="Content Placeholder 8">
            <a:extLst>
              <a:ext uri="{FF2B5EF4-FFF2-40B4-BE49-F238E27FC236}">
                <a16:creationId xmlns:a16="http://schemas.microsoft.com/office/drawing/2014/main" id="{A1A54481-54CD-434F-BFF4-54964F885E87}"/>
              </a:ext>
            </a:extLst>
          </p:cNvPr>
          <p:cNvPicPr>
            <a:picLocks noGrp="1" noChangeAspect="1"/>
          </p:cNvPicPr>
          <p:nvPr>
            <p:ph sz="half" idx="1"/>
          </p:nvPr>
        </p:nvPicPr>
        <p:blipFill>
          <a:blip r:embed="rId3"/>
          <a:stretch>
            <a:fillRect/>
          </a:stretch>
        </p:blipFill>
        <p:spPr>
          <a:xfrm>
            <a:off x="838200" y="1742931"/>
            <a:ext cx="5019964" cy="4425600"/>
          </a:xfrm>
          <a:prstGeom prst="rect">
            <a:avLst/>
          </a:prstGeom>
        </p:spPr>
      </p:pic>
      <p:pic>
        <p:nvPicPr>
          <p:cNvPr id="6" name="Content Placeholder 10" descr="A picture containing screenshot&#10;&#10;Description generated with high confidence">
            <a:extLst>
              <a:ext uri="{FF2B5EF4-FFF2-40B4-BE49-F238E27FC236}">
                <a16:creationId xmlns:a16="http://schemas.microsoft.com/office/drawing/2014/main" id="{3F8E33AA-8A69-4522-9D0B-0173DA6B928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6305" y="5977510"/>
            <a:ext cx="2169258" cy="677290"/>
          </a:xfrm>
          <a:prstGeom prst="rect">
            <a:avLst/>
          </a:prstGeom>
        </p:spPr>
      </p:pic>
      <p:pic>
        <p:nvPicPr>
          <p:cNvPr id="10" name="Content Placeholder 9">
            <a:extLst>
              <a:ext uri="{FF2B5EF4-FFF2-40B4-BE49-F238E27FC236}">
                <a16:creationId xmlns:a16="http://schemas.microsoft.com/office/drawing/2014/main" id="{B480C06A-DB86-4D1E-A1F1-1769CE69A134}"/>
              </a:ext>
            </a:extLst>
          </p:cNvPr>
          <p:cNvPicPr>
            <a:picLocks noGrp="1" noChangeAspect="1"/>
          </p:cNvPicPr>
          <p:nvPr>
            <p:ph sz="half" idx="2"/>
          </p:nvPr>
        </p:nvPicPr>
        <p:blipFill>
          <a:blip r:embed="rId5"/>
          <a:stretch>
            <a:fillRect/>
          </a:stretch>
        </p:blipFill>
        <p:spPr>
          <a:xfrm>
            <a:off x="6444115" y="1825625"/>
            <a:ext cx="4637770" cy="4351338"/>
          </a:xfrm>
          <a:prstGeom prst="rect">
            <a:avLst/>
          </a:prstGeom>
        </p:spPr>
      </p:pic>
    </p:spTree>
    <p:extLst>
      <p:ext uri="{BB962C8B-B14F-4D97-AF65-F5344CB8AC3E}">
        <p14:creationId xmlns:p14="http://schemas.microsoft.com/office/powerpoint/2010/main" val="2669788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3CD317-0629-4969-A3E0-2D8E1159130B}"/>
              </a:ext>
            </a:extLst>
          </p:cNvPr>
          <p:cNvSpPr/>
          <p:nvPr/>
        </p:nvSpPr>
        <p:spPr>
          <a:xfrm>
            <a:off x="381000" y="304800"/>
            <a:ext cx="11391900" cy="619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11D298-3CF1-451E-B40E-37A86E11CB26}"/>
              </a:ext>
            </a:extLst>
          </p:cNvPr>
          <p:cNvSpPr>
            <a:spLocks noGrp="1"/>
          </p:cNvSpPr>
          <p:nvPr>
            <p:ph type="title"/>
          </p:nvPr>
        </p:nvSpPr>
        <p:spPr/>
        <p:txBody>
          <a:bodyPr/>
          <a:lstStyle/>
          <a:p>
            <a:r>
              <a:rPr lang="en-US" dirty="0"/>
              <a:t>Pulling Haywire – Spliced Eye</a:t>
            </a:r>
          </a:p>
        </p:txBody>
      </p:sp>
      <p:pic>
        <p:nvPicPr>
          <p:cNvPr id="7" name="Content Placeholder 6">
            <a:extLst>
              <a:ext uri="{FF2B5EF4-FFF2-40B4-BE49-F238E27FC236}">
                <a16:creationId xmlns:a16="http://schemas.microsoft.com/office/drawing/2014/main" id="{218E4E69-3A10-43EF-AC02-43CD11714281}"/>
              </a:ext>
            </a:extLst>
          </p:cNvPr>
          <p:cNvPicPr>
            <a:picLocks noGrp="1" noChangeAspect="1"/>
          </p:cNvPicPr>
          <p:nvPr>
            <p:ph sz="half" idx="1"/>
          </p:nvPr>
        </p:nvPicPr>
        <p:blipFill>
          <a:blip r:embed="rId3"/>
          <a:stretch>
            <a:fillRect/>
          </a:stretch>
        </p:blipFill>
        <p:spPr>
          <a:xfrm>
            <a:off x="838200" y="1797916"/>
            <a:ext cx="4935728" cy="4351339"/>
          </a:xfrm>
          <a:prstGeom prst="rect">
            <a:avLst/>
          </a:prstGeom>
        </p:spPr>
      </p:pic>
      <p:pic>
        <p:nvPicPr>
          <p:cNvPr id="6" name="Content Placeholder 10" descr="A picture containing screenshot&#10;&#10;Description generated with high confidence">
            <a:extLst>
              <a:ext uri="{FF2B5EF4-FFF2-40B4-BE49-F238E27FC236}">
                <a16:creationId xmlns:a16="http://schemas.microsoft.com/office/drawing/2014/main" id="{73BD01D0-5C1E-4A40-9DFC-4C29FEAE643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6305" y="5977510"/>
            <a:ext cx="2169258" cy="677290"/>
          </a:xfrm>
          <a:prstGeom prst="rect">
            <a:avLst/>
          </a:prstGeom>
        </p:spPr>
      </p:pic>
      <p:pic>
        <p:nvPicPr>
          <p:cNvPr id="9" name="Picture 8">
            <a:extLst>
              <a:ext uri="{FF2B5EF4-FFF2-40B4-BE49-F238E27FC236}">
                <a16:creationId xmlns:a16="http://schemas.microsoft.com/office/drawing/2014/main" id="{7934B1D5-9E95-4A90-AE84-5E1AE5266AB7}"/>
              </a:ext>
            </a:extLst>
          </p:cNvPr>
          <p:cNvPicPr>
            <a:picLocks noChangeAspect="1"/>
          </p:cNvPicPr>
          <p:nvPr/>
        </p:nvPicPr>
        <p:blipFill>
          <a:blip r:embed="rId5"/>
          <a:stretch>
            <a:fillRect/>
          </a:stretch>
        </p:blipFill>
        <p:spPr>
          <a:xfrm>
            <a:off x="6453685" y="1796334"/>
            <a:ext cx="4639458" cy="4352921"/>
          </a:xfrm>
          <a:prstGeom prst="rect">
            <a:avLst/>
          </a:prstGeom>
        </p:spPr>
      </p:pic>
    </p:spTree>
    <p:extLst>
      <p:ext uri="{BB962C8B-B14F-4D97-AF65-F5344CB8AC3E}">
        <p14:creationId xmlns:p14="http://schemas.microsoft.com/office/powerpoint/2010/main" val="4120455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53EC22-802A-4F20-9A9A-B0D1FC67D28E}"/>
              </a:ext>
            </a:extLst>
          </p:cNvPr>
          <p:cNvSpPr/>
          <p:nvPr/>
        </p:nvSpPr>
        <p:spPr>
          <a:xfrm>
            <a:off x="381000" y="304800"/>
            <a:ext cx="11391900" cy="619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AC964F-A82A-4A9A-8091-0A9B6D912EA2}"/>
              </a:ext>
            </a:extLst>
          </p:cNvPr>
          <p:cNvSpPr>
            <a:spLocks noGrp="1"/>
          </p:cNvSpPr>
          <p:nvPr>
            <p:ph type="title"/>
          </p:nvPr>
        </p:nvSpPr>
        <p:spPr/>
        <p:txBody>
          <a:bodyPr/>
          <a:lstStyle/>
          <a:p>
            <a:r>
              <a:rPr lang="en-US" dirty="0"/>
              <a:t>Best Practice Conclusion: Pulling Haywire with a Hindu Eye</a:t>
            </a:r>
          </a:p>
        </p:txBody>
      </p:sp>
      <p:sp>
        <p:nvSpPr>
          <p:cNvPr id="3" name="Content Placeholder 2">
            <a:extLst>
              <a:ext uri="{FF2B5EF4-FFF2-40B4-BE49-F238E27FC236}">
                <a16:creationId xmlns:a16="http://schemas.microsoft.com/office/drawing/2014/main" id="{4F9A6060-4B0F-4440-8EE3-52F268BC1057}"/>
              </a:ext>
            </a:extLst>
          </p:cNvPr>
          <p:cNvSpPr>
            <a:spLocks noGrp="1"/>
          </p:cNvSpPr>
          <p:nvPr>
            <p:ph sz="half" idx="1"/>
          </p:nvPr>
        </p:nvSpPr>
        <p:spPr>
          <a:xfrm>
            <a:off x="699657" y="1825625"/>
            <a:ext cx="5181600" cy="4351338"/>
          </a:xfrm>
        </p:spPr>
        <p:txBody>
          <a:bodyPr>
            <a:normAutofit fontScale="92500" lnSpcReduction="10000"/>
          </a:bodyPr>
          <a:lstStyle/>
          <a:p>
            <a:r>
              <a:rPr lang="en-US" dirty="0"/>
              <a:t>Reasoning for analyzing:</a:t>
            </a:r>
          </a:p>
          <a:p>
            <a:pPr lvl="1"/>
            <a:r>
              <a:rPr lang="en-US" dirty="0"/>
              <a:t>This was a study that was brought to us at the Washington Contract Loggers Association Safety Meeting from a hook tender in the field. He wanted to know what equipment would be best for him to purchase for his guys. </a:t>
            </a:r>
          </a:p>
          <a:p>
            <a:r>
              <a:rPr lang="en-US" dirty="0"/>
              <a:t>Recommendations: </a:t>
            </a:r>
          </a:p>
          <a:p>
            <a:pPr lvl="1"/>
            <a:r>
              <a:rPr lang="en-US" dirty="0"/>
              <a:t>Hindu eye haywire had significantly less EMG activity compared to the spliced eye. Using a </a:t>
            </a:r>
            <a:r>
              <a:rPr lang="en-US" dirty="0" err="1"/>
              <a:t>hindu</a:t>
            </a:r>
            <a:r>
              <a:rPr lang="en-US" dirty="0"/>
              <a:t> eye is recommended. </a:t>
            </a:r>
          </a:p>
        </p:txBody>
      </p:sp>
      <p:pic>
        <p:nvPicPr>
          <p:cNvPr id="5" name="Content Placeholder 4">
            <a:extLst>
              <a:ext uri="{FF2B5EF4-FFF2-40B4-BE49-F238E27FC236}">
                <a16:creationId xmlns:a16="http://schemas.microsoft.com/office/drawing/2014/main" id="{A67A3784-8B65-46BE-9EB9-CD52C4E0D978}"/>
              </a:ext>
            </a:extLst>
          </p:cNvPr>
          <p:cNvPicPr>
            <a:picLocks noGrp="1" noChangeAspect="1"/>
          </p:cNvPicPr>
          <p:nvPr>
            <p:ph sz="half" idx="2"/>
          </p:nvPr>
        </p:nvPicPr>
        <p:blipFill rotWithShape="1">
          <a:blip r:embed="rId2"/>
          <a:srcRect l="10571" t="5455" r="13793" b="6006"/>
          <a:stretch/>
        </p:blipFill>
        <p:spPr>
          <a:xfrm>
            <a:off x="5969000" y="1825625"/>
            <a:ext cx="5384800" cy="3717759"/>
          </a:xfrm>
          <a:prstGeom prst="rect">
            <a:avLst/>
          </a:prstGeom>
        </p:spPr>
      </p:pic>
      <p:pic>
        <p:nvPicPr>
          <p:cNvPr id="7" name="Content Placeholder 10" descr="A picture containing screenshot&#10;&#10;Description generated with high confidence">
            <a:extLst>
              <a:ext uri="{FF2B5EF4-FFF2-40B4-BE49-F238E27FC236}">
                <a16:creationId xmlns:a16="http://schemas.microsoft.com/office/drawing/2014/main" id="{4C355F1C-8960-4727-934E-8B9C97DD921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305" y="5977510"/>
            <a:ext cx="2169258" cy="677290"/>
          </a:xfrm>
          <a:prstGeom prst="rect">
            <a:avLst/>
          </a:prstGeom>
        </p:spPr>
      </p:pic>
    </p:spTree>
    <p:extLst>
      <p:ext uri="{BB962C8B-B14F-4D97-AF65-F5344CB8AC3E}">
        <p14:creationId xmlns:p14="http://schemas.microsoft.com/office/powerpoint/2010/main" val="1232564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481390-CE30-4C53-8020-11878B8DC266}"/>
              </a:ext>
            </a:extLst>
          </p:cNvPr>
          <p:cNvSpPr/>
          <p:nvPr/>
        </p:nvSpPr>
        <p:spPr>
          <a:xfrm>
            <a:off x="381000" y="304800"/>
            <a:ext cx="11391900" cy="619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74A7F34-958F-46F2-828E-4EA8031CF2D0}"/>
              </a:ext>
            </a:extLst>
          </p:cNvPr>
          <p:cNvSpPr>
            <a:spLocks noGrp="1"/>
          </p:cNvSpPr>
          <p:nvPr>
            <p:ph type="ctrTitle"/>
          </p:nvPr>
        </p:nvSpPr>
        <p:spPr>
          <a:xfrm>
            <a:off x="563418" y="1122363"/>
            <a:ext cx="11065164" cy="2387600"/>
          </a:xfrm>
        </p:spPr>
        <p:txBody>
          <a:bodyPr/>
          <a:lstStyle/>
          <a:p>
            <a:r>
              <a:rPr lang="en-US" dirty="0"/>
              <a:t>Pulling Haywire with Mountain Climbing Harness</a:t>
            </a:r>
          </a:p>
        </p:txBody>
      </p:sp>
      <p:sp>
        <p:nvSpPr>
          <p:cNvPr id="6" name="Subtitle 5">
            <a:extLst>
              <a:ext uri="{FF2B5EF4-FFF2-40B4-BE49-F238E27FC236}">
                <a16:creationId xmlns:a16="http://schemas.microsoft.com/office/drawing/2014/main" id="{BD20D448-9FEB-48B8-9BA3-19FD3E5EBC5A}"/>
              </a:ext>
            </a:extLst>
          </p:cNvPr>
          <p:cNvSpPr>
            <a:spLocks noGrp="1"/>
          </p:cNvSpPr>
          <p:nvPr>
            <p:ph type="subTitle" idx="1"/>
          </p:nvPr>
        </p:nvSpPr>
        <p:spPr/>
        <p:txBody>
          <a:bodyPr/>
          <a:lstStyle/>
          <a:p>
            <a:r>
              <a:rPr lang="en-US" dirty="0"/>
              <a:t>Demonstrates the benefit of using a centralized pulling point when stringing haywire</a:t>
            </a:r>
          </a:p>
        </p:txBody>
      </p:sp>
      <p:pic>
        <p:nvPicPr>
          <p:cNvPr id="7" name="Content Placeholder 10" descr="A picture containing screenshot&#10;&#10;Description generated with high confidence">
            <a:extLst>
              <a:ext uri="{FF2B5EF4-FFF2-40B4-BE49-F238E27FC236}">
                <a16:creationId xmlns:a16="http://schemas.microsoft.com/office/drawing/2014/main" id="{2EEE1CAB-F20F-4E23-9112-BFA7A70AE36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6305" y="5977510"/>
            <a:ext cx="2169258" cy="677290"/>
          </a:xfrm>
          <a:prstGeom prst="rect">
            <a:avLst/>
          </a:prstGeom>
        </p:spPr>
      </p:pic>
    </p:spTree>
    <p:extLst>
      <p:ext uri="{BB962C8B-B14F-4D97-AF65-F5344CB8AC3E}">
        <p14:creationId xmlns:p14="http://schemas.microsoft.com/office/powerpoint/2010/main" val="12366688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1422</Words>
  <Application>Microsoft Office PowerPoint</Application>
  <PresentationFormat>Widescreen</PresentationFormat>
  <Paragraphs>197</Paragraphs>
  <Slides>17</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Pulling Chokers Over the Shoulder Best Practice</vt:lpstr>
      <vt:lpstr>Behind the body technique</vt:lpstr>
      <vt:lpstr>Over the shoulder technique</vt:lpstr>
      <vt:lpstr>Best Practice Conclusion: Over-the-shoulder technique</vt:lpstr>
      <vt:lpstr>Pulling Haywire with the Hindu Eye Best Practice</vt:lpstr>
      <vt:lpstr>Pulling Haywire – Hindu Eye</vt:lpstr>
      <vt:lpstr>Pulling Haywire – Spliced Eye</vt:lpstr>
      <vt:lpstr>Best Practice Conclusion: Pulling Haywire with a Hindu Eye</vt:lpstr>
      <vt:lpstr>Pulling Haywire with Mountain Climbing Harness</vt:lpstr>
      <vt:lpstr>Outline the Process: </vt:lpstr>
      <vt:lpstr>Pulling Haywire – Without Harness</vt:lpstr>
      <vt:lpstr>Pulling Haywire – With Harness</vt:lpstr>
      <vt:lpstr>Best Practice Conclusion: Pulling Haywire with a Mountain Climbing Harness</vt:lpstr>
      <vt:lpstr>Carrying Blocks &amp; Coils With Bull Pack</vt:lpstr>
      <vt:lpstr>Carrying Gear Traditional Method</vt:lpstr>
      <vt:lpstr>Carrying Gear with Bull Pack</vt:lpstr>
      <vt:lpstr>Best Practice Conclusion: Carrying Gear with Bull Pack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Pulling Chokers Over the Shoulder Best Practice</dc:title>
  <dc:creator>Mindy Patee</dc:creator>
  <cp:lastModifiedBy>Sortor, Katherine (LNI)</cp:lastModifiedBy>
  <cp:revision>2</cp:revision>
  <dcterms:created xsi:type="dcterms:W3CDTF">2018-01-16T21:30:58Z</dcterms:created>
  <dcterms:modified xsi:type="dcterms:W3CDTF">2018-01-26T16:39:42Z</dcterms:modified>
</cp:coreProperties>
</file>