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8DCDA-5230-44EC-8AD8-93060CC0FC44}"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52442-1A0E-4550-8BA6-2750F0D2AF22}" type="slidenum">
              <a:rPr lang="en-US" smtClean="0"/>
              <a:t>‹#›</a:t>
            </a:fld>
            <a:endParaRPr lang="en-US"/>
          </a:p>
        </p:txBody>
      </p:sp>
    </p:spTree>
    <p:extLst>
      <p:ext uri="{BB962C8B-B14F-4D97-AF65-F5344CB8AC3E}">
        <p14:creationId xmlns:p14="http://schemas.microsoft.com/office/powerpoint/2010/main" val="87954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2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Maintain proper footwear</a:t>
            </a:r>
          </a:p>
          <a:p>
            <a:pPr marL="971550" lvl="1" indent="-514350">
              <a:buFont typeface="Arial" panose="020B0604020202020204" pitchFamily="34" charset="0"/>
              <a:buChar char="•"/>
            </a:pPr>
            <a:r>
              <a:rPr lang="en-US" dirty="0"/>
              <a:t>3 Part Test of Proper Footwear: (heal squeeze, twist rule &amp; fold rule)</a:t>
            </a:r>
          </a:p>
          <a:p>
            <a:pPr marL="514350" indent="-514350">
              <a:buFont typeface="+mj-lt"/>
              <a:buAutoNum type="arabicPeriod"/>
            </a:pPr>
            <a:r>
              <a:rPr lang="en-US" dirty="0"/>
              <a:t>Alternate sides that you move into the clear </a:t>
            </a:r>
          </a:p>
          <a:p>
            <a:pPr marL="514350" indent="-514350">
              <a:buFont typeface="+mj-lt"/>
              <a:buAutoNum type="arabicPeriod"/>
            </a:pPr>
            <a:r>
              <a:rPr lang="en-US" dirty="0"/>
              <a:t>Strengthen your core</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Font typeface="+mj-lt"/>
              <a:buAutoNum type="arabicPeriod"/>
            </a:pPr>
            <a:r>
              <a:rPr lang="en-US" dirty="0"/>
              <a:t>Strengthen your scapular stabilizers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Font typeface="+mj-lt"/>
              <a:buAutoNum type="arabicPeriod"/>
            </a:pPr>
            <a:r>
              <a:rPr lang="en-US" dirty="0"/>
              <a:t>Work on your balance</a:t>
            </a:r>
          </a:p>
          <a:p>
            <a:pPr marL="971550" lvl="1" indent="-514350">
              <a:buFont typeface="Arial" panose="020B0604020202020204" pitchFamily="34" charset="0"/>
              <a:buChar char="•"/>
            </a:pPr>
            <a:r>
              <a:rPr lang="en-US" dirty="0"/>
              <a:t>General LE strengthening (squats, lunges, side lunges)</a:t>
            </a:r>
          </a:p>
          <a:p>
            <a:pPr marL="971550" lvl="1" indent="-514350">
              <a:buFont typeface="Arial" panose="020B0604020202020204" pitchFamily="34" charset="0"/>
              <a:buChar char="•"/>
            </a:pPr>
            <a:r>
              <a:rPr lang="en-US" dirty="0"/>
              <a:t>Integrate proprioceptive challenges (i.e. ex’s on BOSU ball, ex’s on pillow,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20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a:p>
            <a:pPr marL="628650" lvl="1" indent="-171450">
              <a:buFont typeface="Arial" panose="020B0604020202020204" pitchFamily="34" charset="0"/>
              <a:buChar char="•"/>
            </a:pPr>
            <a:r>
              <a:rPr lang="en-US" dirty="0"/>
              <a:t>Heel Test: This is the top image on the slide. The test is searching for heel cup stability to ensure proper support of the heal bone (calcaneus) with the ankle joint (subtalar joint). A properly fitting shoe should be able to maintain good stability in the heel cup without allowing the heel box collapse on itself. For tall shoes (i.e. boots) this test is completed by squeezing the sides of the heel cup. </a:t>
            </a:r>
          </a:p>
          <a:p>
            <a:pPr marL="1085850" lvl="2" indent="-171450">
              <a:buFont typeface="Arial" panose="020B0604020202020204" pitchFamily="34" charset="0"/>
              <a:buChar char="•"/>
            </a:pPr>
            <a:r>
              <a:rPr lang="en-US" dirty="0"/>
              <a:t>A positive test would mean that when compressing the heal cup your fingers will touch each other with the support of the shoe collapsing between your fingers. </a:t>
            </a:r>
          </a:p>
          <a:p>
            <a:pPr marL="628650" lvl="1" indent="-171450">
              <a:buFont typeface="Arial" panose="020B0604020202020204" pitchFamily="34" charset="0"/>
              <a:buChar char="•"/>
            </a:pPr>
            <a:r>
              <a:rPr lang="en-US" dirty="0"/>
              <a:t>Twist Test: This test is looking at the rotational stability of the shank of the shoe, meaning it is looking at the rotational stability of the shoe when transitioning from initial contact of gait, through the stance phase of gait. A properly fitting shoe will have some rigidity to twisting and will not twist easily. </a:t>
            </a:r>
          </a:p>
          <a:p>
            <a:pPr marL="1085850" lvl="2" indent="-171450">
              <a:buFont typeface="Arial" panose="020B0604020202020204" pitchFamily="34" charset="0"/>
              <a:buChar char="•"/>
            </a:pPr>
            <a:r>
              <a:rPr lang="en-US" dirty="0"/>
              <a:t>A positive test would mean that the shoe will roll over in your hands easily, similar to wringing out a wet towel. </a:t>
            </a:r>
          </a:p>
          <a:p>
            <a:pPr marL="628650" lvl="1" indent="-171450">
              <a:buFont typeface="Arial" panose="020B0604020202020204" pitchFamily="34" charset="0"/>
              <a:buChar char="•"/>
            </a:pPr>
            <a:r>
              <a:rPr lang="en-US" dirty="0"/>
              <a:t>Fold Test: This test is looking at the longitudinal stability of your shoe. It also gives insight into the structural stability of the arch of the shoe/boot. A properly fitting shoe should bend at the point where the toes meet the forefoot (metatarsal/tarsal joint) only &amp; should maintain some rigidity. </a:t>
            </a:r>
          </a:p>
          <a:p>
            <a:pPr marL="1085850" lvl="2" indent="-171450">
              <a:buFont typeface="Arial" panose="020B0604020202020204" pitchFamily="34" charset="0"/>
              <a:buChar char="•"/>
            </a:pPr>
            <a:r>
              <a:rPr lang="en-US" dirty="0"/>
              <a:t>A positive test would have the shoe folding over at a place different than where the toes meet the forefoot, or will have the shoe/boot folding completely in half with minimal resistance.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Positive test on any of the three screening tools would lead one to consider new shoes that will provide better support and safety with </a:t>
            </a:r>
            <a:r>
              <a:rPr lang="en-US"/>
              <a:t>their footwear.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54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Maintain proper footwear</a:t>
            </a:r>
          </a:p>
          <a:p>
            <a:pPr marL="971550" lvl="1" indent="-514350">
              <a:buFont typeface="Arial" panose="020B0604020202020204" pitchFamily="34" charset="0"/>
              <a:buChar char="•"/>
            </a:pPr>
            <a:r>
              <a:rPr lang="en-US" dirty="0"/>
              <a:t>3 Part Test of Proper Footwear: (heal squeeze, twist rule &amp; fold rule)</a:t>
            </a:r>
          </a:p>
          <a:p>
            <a:pPr marL="514350" indent="-514350">
              <a:buFont typeface="+mj-lt"/>
              <a:buAutoNum type="arabicPeriod"/>
            </a:pPr>
            <a:r>
              <a:rPr lang="en-US" dirty="0"/>
              <a:t>Alternate sides that you move into the clear </a:t>
            </a:r>
          </a:p>
          <a:p>
            <a:pPr marL="514350" indent="-514350">
              <a:buFont typeface="+mj-lt"/>
              <a:buAutoNum type="arabicPeriod"/>
            </a:pPr>
            <a:r>
              <a:rPr lang="en-US" dirty="0"/>
              <a:t>Strengthen your core</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Font typeface="+mj-lt"/>
              <a:buAutoNum type="arabicPeriod"/>
            </a:pPr>
            <a:r>
              <a:rPr lang="en-US" dirty="0"/>
              <a:t>Strengthen your scapular stabilizers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Font typeface="+mj-lt"/>
              <a:buAutoNum type="arabicPeriod"/>
            </a:pPr>
            <a:r>
              <a:rPr lang="en-US" dirty="0"/>
              <a:t>Work on your balance</a:t>
            </a:r>
          </a:p>
          <a:p>
            <a:pPr marL="971550" lvl="1" indent="-514350">
              <a:buFont typeface="Arial" panose="020B0604020202020204" pitchFamily="34" charset="0"/>
              <a:buChar char="•"/>
            </a:pPr>
            <a:r>
              <a:rPr lang="en-US" dirty="0"/>
              <a:t>General LE strengthening (squats, lunges, side lunges)</a:t>
            </a:r>
          </a:p>
          <a:p>
            <a:pPr marL="971550" lvl="1" indent="-514350">
              <a:buFont typeface="Arial" panose="020B0604020202020204" pitchFamily="34" charset="0"/>
              <a:buChar char="•"/>
            </a:pPr>
            <a:r>
              <a:rPr lang="en-US" dirty="0"/>
              <a:t>Integrate proprioceptive challenges (i.e. ex’s on BOSU ball, ex’s on pillow,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75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Maintain proper footwear</a:t>
            </a:r>
          </a:p>
          <a:p>
            <a:pPr marL="971550" lvl="1" indent="-514350">
              <a:buFont typeface="Arial" panose="020B0604020202020204" pitchFamily="34" charset="0"/>
              <a:buChar char="•"/>
            </a:pPr>
            <a:r>
              <a:rPr lang="en-US" dirty="0"/>
              <a:t>3 Part Test of Proper Footwear: (heal squeeze, twist rule &amp; fold rule)</a:t>
            </a:r>
          </a:p>
          <a:p>
            <a:pPr marL="514350" indent="-514350">
              <a:buFont typeface="+mj-lt"/>
              <a:buAutoNum type="arabicPeriod"/>
            </a:pPr>
            <a:r>
              <a:rPr lang="en-US" dirty="0"/>
              <a:t>Alternate sides that you move into the clear </a:t>
            </a:r>
          </a:p>
          <a:p>
            <a:pPr marL="514350" indent="-514350">
              <a:buFont typeface="+mj-lt"/>
              <a:buAutoNum type="arabicPeriod"/>
            </a:pPr>
            <a:r>
              <a:rPr lang="en-US" dirty="0"/>
              <a:t>Strengthen your core</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Font typeface="+mj-lt"/>
              <a:buAutoNum type="arabicPeriod"/>
            </a:pPr>
            <a:r>
              <a:rPr lang="en-US" dirty="0"/>
              <a:t>Strengthen your scapular stabilizers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Font typeface="+mj-lt"/>
              <a:buAutoNum type="arabicPeriod"/>
            </a:pPr>
            <a:r>
              <a:rPr lang="en-US" dirty="0"/>
              <a:t>Work on your balance</a:t>
            </a:r>
          </a:p>
          <a:p>
            <a:pPr marL="971550" lvl="1" indent="-514350">
              <a:buFont typeface="Arial" panose="020B0604020202020204" pitchFamily="34" charset="0"/>
              <a:buChar char="•"/>
            </a:pPr>
            <a:r>
              <a:rPr lang="en-US" dirty="0"/>
              <a:t>General LE strengthening (squats, lunges, side lunges)</a:t>
            </a:r>
          </a:p>
          <a:p>
            <a:pPr marL="971550" lvl="1" indent="-514350">
              <a:buFont typeface="Arial" panose="020B0604020202020204" pitchFamily="34" charset="0"/>
              <a:buChar char="•"/>
            </a:pPr>
            <a:r>
              <a:rPr lang="en-US" dirty="0"/>
              <a:t>Integrate proprioceptive challenges (i.e. ex’s on BOSU ball, ex’s on pillow,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5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Maintain proper footwear</a:t>
            </a:r>
          </a:p>
          <a:p>
            <a:pPr marL="971550" lvl="1" indent="-514350">
              <a:buFont typeface="Arial" panose="020B0604020202020204" pitchFamily="34" charset="0"/>
              <a:buChar char="•"/>
            </a:pPr>
            <a:r>
              <a:rPr lang="en-US" dirty="0"/>
              <a:t>3 Part Test of Proper Footwear: (heal squeeze, twist rule &amp; fold rule)</a:t>
            </a:r>
          </a:p>
          <a:p>
            <a:pPr marL="514350" indent="-514350">
              <a:buFont typeface="+mj-lt"/>
              <a:buAutoNum type="arabicPeriod"/>
            </a:pPr>
            <a:r>
              <a:rPr lang="en-US" dirty="0"/>
              <a:t>Alternate sides that you move into the clear </a:t>
            </a:r>
          </a:p>
          <a:p>
            <a:pPr marL="514350" indent="-514350">
              <a:buFont typeface="+mj-lt"/>
              <a:buAutoNum type="arabicPeriod"/>
            </a:pPr>
            <a:r>
              <a:rPr lang="en-US" dirty="0"/>
              <a:t>Strengthen your core</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Font typeface="+mj-lt"/>
              <a:buAutoNum type="arabicPeriod"/>
            </a:pPr>
            <a:r>
              <a:rPr lang="en-US" dirty="0"/>
              <a:t>Strengthen your scapular stabilizers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Font typeface="+mj-lt"/>
              <a:buAutoNum type="arabicPeriod"/>
            </a:pPr>
            <a:r>
              <a:rPr lang="en-US" dirty="0"/>
              <a:t>Work on your balance</a:t>
            </a:r>
          </a:p>
          <a:p>
            <a:pPr marL="971550" lvl="1" indent="-514350">
              <a:buFont typeface="Arial" panose="020B0604020202020204" pitchFamily="34" charset="0"/>
              <a:buChar char="•"/>
            </a:pPr>
            <a:r>
              <a:rPr lang="en-US" dirty="0"/>
              <a:t>General LE strengthening (squats, lunges, side lunges)</a:t>
            </a:r>
          </a:p>
          <a:p>
            <a:pPr marL="971550" lvl="1" indent="-514350">
              <a:buFont typeface="Arial" panose="020B0604020202020204" pitchFamily="34" charset="0"/>
              <a:buChar char="•"/>
            </a:pPr>
            <a:r>
              <a:rPr lang="en-US" dirty="0"/>
              <a:t>Integrate proprioceptive challenges (i.e. ex’s on BOSU ball, ex’s on pillow,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37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Timber Cutter</a:t>
            </a:r>
          </a:p>
          <a:p>
            <a:pPr marL="628650" lvl="1" indent="-171450">
              <a:buFont typeface="Arial" panose="020B0604020202020204" pitchFamily="34" charset="0"/>
              <a:buChar char="•"/>
            </a:pPr>
            <a:r>
              <a:rPr lang="en-US" dirty="0"/>
              <a:t>Prolonged postures on side hills</a:t>
            </a:r>
          </a:p>
          <a:p>
            <a:pPr marL="1085850" lvl="2" indent="-171450">
              <a:buFont typeface="Arial" panose="020B0604020202020204" pitchFamily="34" charset="0"/>
              <a:buChar char="•"/>
            </a:pPr>
            <a:r>
              <a:rPr lang="en-US" dirty="0"/>
              <a:t>Because of the nature of their job, they operate on side hills continuously. This will result in uneven forces throughout the LE’s, hips &amp; spinal column. It would be recommended to ensure that rigging men are rotating sides that they exit the rigging throughout the day to equalize the forces throughout the body. </a:t>
            </a:r>
          </a:p>
          <a:p>
            <a:pPr marL="1085850" lvl="2" indent="-171450">
              <a:buFont typeface="Arial" panose="020B0604020202020204" pitchFamily="34" charset="0"/>
              <a:buChar char="•"/>
            </a:pPr>
            <a:r>
              <a:rPr lang="en-US" dirty="0"/>
              <a:t>Also, it is important to maintain good flexibility throughout the hips (i.e. hip flexors, hamstrings, IT Bands) to ensure shared forces throughout the hips and spine</a:t>
            </a:r>
          </a:p>
          <a:p>
            <a:pPr marL="1085850" lvl="2" indent="-171450">
              <a:buFont typeface="Arial" panose="020B0604020202020204" pitchFamily="34" charset="0"/>
              <a:buChar char="•"/>
            </a:pPr>
            <a:r>
              <a:rPr lang="en-US" dirty="0"/>
              <a:t>Good proprioception &amp; core control will improve stability for the body when operating on side hills</a:t>
            </a:r>
          </a:p>
          <a:p>
            <a:pPr marL="628650" lvl="1" indent="-171450">
              <a:buFont typeface="Arial" panose="020B0604020202020204" pitchFamily="34" charset="0"/>
              <a:buChar char="•"/>
            </a:pPr>
            <a:r>
              <a:rPr lang="en-US" dirty="0"/>
              <a:t>Routine looking up (i.e. cervical extension &amp; rotation)</a:t>
            </a:r>
          </a:p>
          <a:p>
            <a:pPr marL="1085850" lvl="2" indent="-171450">
              <a:buFont typeface="Arial" panose="020B0604020202020204" pitchFamily="34" charset="0"/>
              <a:buChar char="•"/>
            </a:pPr>
            <a:r>
              <a:rPr lang="en-US" dirty="0"/>
              <a:t>Because they are constantly watching the top of the trees that they are cutting, there is constant postures of cervical extension &amp; rotation </a:t>
            </a:r>
          </a:p>
          <a:p>
            <a:pPr marL="1085850" lvl="2" indent="-171450">
              <a:buFont typeface="Arial" panose="020B0604020202020204" pitchFamily="34" charset="0"/>
              <a:buChar char="•"/>
            </a:pPr>
            <a:r>
              <a:rPr lang="en-US" dirty="0"/>
              <a:t>Recommend trying to rotate the direction you are facing when cutting trees to alternate the rotational component on the neck from side to side</a:t>
            </a:r>
          </a:p>
          <a:p>
            <a:pPr marL="1085850" lvl="2" indent="-171450">
              <a:buFont typeface="Arial" panose="020B0604020202020204" pitchFamily="34" charset="0"/>
              <a:buChar char="•"/>
            </a:pPr>
            <a:r>
              <a:rPr lang="en-US" dirty="0"/>
              <a:t>Possible integration of stretching to the thoracic spine into extension to improve mobility throughout the entire spinal segment reducing forces on the neck</a:t>
            </a:r>
          </a:p>
          <a:p>
            <a:pPr marL="1085850" lvl="2" indent="-171450">
              <a:buFont typeface="Arial" panose="020B0604020202020204" pitchFamily="34" charset="0"/>
              <a:buChar char="•"/>
            </a:pPr>
            <a:r>
              <a:rPr lang="en-US" dirty="0"/>
              <a:t>Cervical stabilization exercises to improve endurance &amp; stability</a:t>
            </a:r>
          </a:p>
          <a:p>
            <a:pPr marL="628650" lvl="1" indent="-171450">
              <a:buFont typeface="Arial" panose="020B0604020202020204" pitchFamily="34" charset="0"/>
              <a:buChar char="•"/>
            </a:pPr>
            <a:r>
              <a:rPr lang="en-US" dirty="0"/>
              <a:t>Frequent reaching &amp; bending with the weight of the saw in the arms </a:t>
            </a:r>
          </a:p>
          <a:p>
            <a:pPr marL="1085850" lvl="2" indent="-171450">
              <a:buFont typeface="Arial" panose="020B0604020202020204" pitchFamily="34" charset="0"/>
              <a:buChar char="•"/>
            </a:pPr>
            <a:r>
              <a:rPr lang="en-US" dirty="0"/>
              <a:t>Requires constant reaching, lifting and carrying of the saw while not always able to be in ideal lumbosacral posture</a:t>
            </a:r>
          </a:p>
          <a:p>
            <a:pPr marL="1085850" lvl="2" indent="-171450">
              <a:buFont typeface="Arial" panose="020B0604020202020204" pitchFamily="34" charset="0"/>
              <a:buChar char="•"/>
            </a:pPr>
            <a:r>
              <a:rPr lang="en-US" dirty="0"/>
              <a:t>Recommend core strengthening program and hip flexibility exercises to build a solid base of support</a:t>
            </a:r>
          </a:p>
          <a:p>
            <a:pPr marL="914400" lvl="2"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07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41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Maintain Proper Footwear</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Part Test of Proper Footwear: (heal squeeze, twist rule &amp; fold rule)</a:t>
            </a:r>
          </a:p>
          <a:p>
            <a:pPr marL="514350" indent="-514350">
              <a:buAutoNum type="arabicPeriod"/>
            </a:pPr>
            <a:endParaRPr lang="en-US" dirty="0"/>
          </a:p>
          <a:p>
            <a:pPr marL="514350" indent="-514350">
              <a:buAutoNum type="arabicPeriod"/>
            </a:pPr>
            <a:r>
              <a:rPr lang="en-US" dirty="0"/>
              <a:t>Alternate sides that you cut from (when safely applicable)</a:t>
            </a:r>
          </a:p>
          <a:p>
            <a:pPr marL="514350" indent="-514350">
              <a:buAutoNum type="arabicPeriod"/>
            </a:pPr>
            <a:r>
              <a:rPr lang="en-US" dirty="0"/>
              <a:t>Hip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hip flexor stretch, piriformis stretch &amp; standing hamstring stretch</a:t>
            </a:r>
          </a:p>
          <a:p>
            <a:pPr marL="514350" indent="-514350">
              <a:buAutoNum type="arabicPeriod"/>
            </a:pPr>
            <a:r>
              <a:rPr lang="en-US" dirty="0"/>
              <a:t>Neck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Median nerve glides, Posterior Capsule Stretch, Upper Trap Stretch &amp; Chin Tucks</a:t>
            </a:r>
          </a:p>
          <a:p>
            <a:pPr marL="514350" indent="-514350">
              <a:buAutoNum type="arabicPeriod"/>
            </a:pPr>
            <a:r>
              <a:rPr lang="en-US" dirty="0"/>
              <a:t>Core Strengthening</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AutoNum type="arabicPeriod"/>
            </a:pPr>
            <a:r>
              <a:rPr lang="en-US" dirty="0"/>
              <a:t>Scapular Stabilization</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33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Maintain Proper Footwear</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Part Test of Proper Footwear: (heal squeeze, twist rule &amp; fold rule)</a:t>
            </a:r>
          </a:p>
          <a:p>
            <a:pPr marL="514350" indent="-514350">
              <a:buAutoNum type="arabicPeriod"/>
            </a:pPr>
            <a:endParaRPr lang="en-US" dirty="0"/>
          </a:p>
          <a:p>
            <a:pPr marL="514350" indent="-514350">
              <a:buAutoNum type="arabicPeriod"/>
            </a:pPr>
            <a:r>
              <a:rPr lang="en-US" dirty="0"/>
              <a:t>Alternate sides that you cut from (when safely applicable)</a:t>
            </a:r>
          </a:p>
          <a:p>
            <a:pPr marL="514350" indent="-514350">
              <a:buAutoNum type="arabicPeriod"/>
            </a:pPr>
            <a:r>
              <a:rPr lang="en-US" dirty="0"/>
              <a:t>Hip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hip flexor stretch, piriformis stretch &amp; standing hamstring stretch</a:t>
            </a:r>
          </a:p>
          <a:p>
            <a:pPr marL="514350" indent="-514350">
              <a:buAutoNum type="arabicPeriod"/>
            </a:pPr>
            <a:r>
              <a:rPr lang="en-US" dirty="0"/>
              <a:t>Neck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Median nerve glides, Posterior Capsule Stretch, Upper Trap Stretch &amp; Chin Tucks</a:t>
            </a:r>
          </a:p>
          <a:p>
            <a:pPr marL="514350" indent="-514350">
              <a:buAutoNum type="arabicPeriod"/>
            </a:pPr>
            <a:r>
              <a:rPr lang="en-US" dirty="0"/>
              <a:t>Core Strengthening</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AutoNum type="arabicPeriod"/>
            </a:pPr>
            <a:r>
              <a:rPr lang="en-US" dirty="0"/>
              <a:t>Scapular Stabilization</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16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Maintain Proper Footwear</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Part Test of Proper Footwear: (heal squeeze, twist rule &amp; fold rule)</a:t>
            </a:r>
          </a:p>
          <a:p>
            <a:pPr marL="514350" indent="-514350">
              <a:buAutoNum type="arabicPeriod"/>
            </a:pPr>
            <a:endParaRPr lang="en-US" dirty="0"/>
          </a:p>
          <a:p>
            <a:pPr marL="514350" indent="-514350">
              <a:buAutoNum type="arabicPeriod"/>
            </a:pPr>
            <a:r>
              <a:rPr lang="en-US" dirty="0"/>
              <a:t>Alternate sides that you cut from (when safely applicable)</a:t>
            </a:r>
          </a:p>
          <a:p>
            <a:pPr marL="514350" indent="-514350">
              <a:buAutoNum type="arabicPeriod"/>
            </a:pPr>
            <a:r>
              <a:rPr lang="en-US" dirty="0"/>
              <a:t>Hip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hip flexor stretch, piriformis stretch &amp; standing hamstring stretch</a:t>
            </a:r>
          </a:p>
          <a:p>
            <a:pPr marL="514350" indent="-514350">
              <a:buAutoNum type="arabicPeriod"/>
            </a:pPr>
            <a:r>
              <a:rPr lang="en-US" dirty="0"/>
              <a:t>Neck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Median nerve glides, Posterior Capsule Stretch, Upper Trap Stretch &amp; Chin Tucks</a:t>
            </a:r>
          </a:p>
          <a:p>
            <a:pPr marL="514350" indent="-514350">
              <a:buAutoNum type="arabicPeriod"/>
            </a:pPr>
            <a:r>
              <a:rPr lang="en-US" dirty="0"/>
              <a:t>Core Strengthening</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AutoNum type="arabicPeriod"/>
            </a:pPr>
            <a:r>
              <a:rPr lang="en-US" dirty="0"/>
              <a:t>Scapular Stabilization</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68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Maintain Proper Footwear</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Part Test of Proper Footwear: (heal squeeze, twist rule &amp; fold rule)</a:t>
            </a:r>
          </a:p>
          <a:p>
            <a:pPr marL="514350" indent="-514350">
              <a:buAutoNum type="arabicPeriod"/>
            </a:pPr>
            <a:endParaRPr lang="en-US" dirty="0"/>
          </a:p>
          <a:p>
            <a:pPr marL="514350" indent="-514350">
              <a:buAutoNum type="arabicPeriod"/>
            </a:pPr>
            <a:r>
              <a:rPr lang="en-US" dirty="0"/>
              <a:t>Alternate sides that you cut from (when safely applicable)</a:t>
            </a:r>
          </a:p>
          <a:p>
            <a:pPr marL="514350" indent="-514350">
              <a:buAutoNum type="arabicPeriod"/>
            </a:pPr>
            <a:r>
              <a:rPr lang="en-US" dirty="0"/>
              <a:t>Hip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hip flexor stretch, piriformis stretch &amp; standing hamstring stretch</a:t>
            </a:r>
          </a:p>
          <a:p>
            <a:pPr marL="514350" indent="-514350">
              <a:buAutoNum type="arabicPeriod"/>
            </a:pPr>
            <a:r>
              <a:rPr lang="en-US" dirty="0"/>
              <a:t>Neck Stretches</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Median nerve glides, Posterior Capsule Stretch, Upper Trap Stretch &amp; Chin Tucks</a:t>
            </a:r>
          </a:p>
          <a:p>
            <a:pPr marL="514350" indent="-514350">
              <a:buAutoNum type="arabicPeriod"/>
            </a:pPr>
            <a:r>
              <a:rPr lang="en-US" dirty="0"/>
              <a:t>Core Strengthening</a:t>
            </a:r>
          </a:p>
          <a:p>
            <a:pPr marL="971550" lvl="1" indent="-514350">
              <a:buFont typeface="Arial" panose="020B0604020202020204" pitchFamily="34" charset="0"/>
              <a:buChar char="•"/>
            </a:pPr>
            <a:r>
              <a:rPr lang="en-US" dirty="0"/>
              <a:t>Focus on ab stabilization (planks, bird dogs, side planks, </a:t>
            </a:r>
            <a:r>
              <a:rPr lang="en-US" dirty="0" err="1"/>
              <a:t>etc</a:t>
            </a:r>
            <a:r>
              <a:rPr lang="en-US" dirty="0"/>
              <a:t>)</a:t>
            </a:r>
          </a:p>
          <a:p>
            <a:pPr marL="971550" lvl="1" indent="-514350">
              <a:buFont typeface="Arial" panose="020B0604020202020204" pitchFamily="34" charset="0"/>
              <a:buChar char="•"/>
            </a:pPr>
            <a:r>
              <a:rPr lang="en-US" dirty="0"/>
              <a:t>Target hips (bridges, bridge w/</a:t>
            </a:r>
            <a:r>
              <a:rPr lang="en-US" dirty="0" err="1"/>
              <a:t>abd</a:t>
            </a:r>
            <a:r>
              <a:rPr lang="en-US" dirty="0"/>
              <a:t>, bicycle kicks, </a:t>
            </a:r>
            <a:r>
              <a:rPr lang="en-US" dirty="0" err="1"/>
              <a:t>etc</a:t>
            </a:r>
            <a:r>
              <a:rPr lang="en-US" dirty="0"/>
              <a:t>)</a:t>
            </a:r>
          </a:p>
          <a:p>
            <a:pPr marL="514350" indent="-514350">
              <a:buAutoNum type="arabicPeriod"/>
            </a:pPr>
            <a:r>
              <a:rPr lang="en-US" dirty="0"/>
              <a:t>Scapular Stabilization</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Scap</a:t>
            </a:r>
            <a:r>
              <a:rPr lang="en-US" dirty="0"/>
              <a:t> squeezes, Tubing Rows, Horizontal Abduction &amp; Bilateral ER</a:t>
            </a:r>
          </a:p>
          <a:p>
            <a:pPr marL="514350" indent="-51435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77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5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84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70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recommended that employees receive coaching from a qualified professional to optimize movement quality, symmetry, endurance, strength, power, agility and speed. In order to achieve optimal outcomes, employees should undergo Functional Movement Screening and Motor Control Screening. The results of the screens should be used to design a corrective program to address and correct any dysfunction that was identified. Employees should be trained to use functional movement patterns at work until dysfunctional patterns are corrected. For example, if an employee is found to hip hinge well, and squat poorly, the employee should avoid using the squat technique at work, and should instead receive training and job coaching on the deadlift for lifting heavy objects at work until they correct their squat pattern. Employees should be re-screened frequently to track progress and modify corrective programs. Once employees achieve symmetrical, average quality or better movement, they can begin performance training. Performance training should begin with suitable testing for endurance and strength to design a </a:t>
            </a:r>
            <a:r>
              <a:rPr lang="en-US" sz="1200" kern="1200" dirty="0" err="1">
                <a:solidFill>
                  <a:schemeClr val="tx1"/>
                </a:solidFill>
                <a:effectLst/>
                <a:latin typeface="+mn-lt"/>
                <a:ea typeface="+mn-ea"/>
                <a:cs typeface="+mn-cs"/>
              </a:rPr>
              <a:t>periodized</a:t>
            </a:r>
            <a:r>
              <a:rPr lang="en-US" sz="1200" kern="1200" dirty="0">
                <a:solidFill>
                  <a:schemeClr val="tx1"/>
                </a:solidFill>
                <a:effectLst/>
                <a:latin typeface="+mn-lt"/>
                <a:ea typeface="+mn-ea"/>
                <a:cs typeface="+mn-cs"/>
              </a:rPr>
              <a:t> program which builds upon itself while integrating enough recovery to prevent overtraining. Exercises should be geared towards improving upon individual weaknesses identified in testing.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 solid, well balanced base of fitness is achieved, employees should focus on targeted goals for making difficult work tasks easier. This can be achieved by training to improve endurance, strength, power, agility and speed. For example, if lifting a block is a difficult task, exercises including but not limited to deadlifts, squats, lunges, kettlebell swings, power cleans, hanging cleans, bench press, overhead press, push press, pull ups/pull downs, bent over rows, upright rows, and Turkish get-ups are appropriate choices for training. Consult a professional such as a Certified Strength and Conditioning Specialist, Physical Therapist, Certified Athletic Trainer, or Certified Personal Trainer to deliver the above recommendations.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37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analogy of training to run a mile: </a:t>
            </a:r>
          </a:p>
          <a:p>
            <a:pPr marL="171450" indent="-171450">
              <a:buFont typeface="Arial" panose="020B0604020202020204" pitchFamily="34" charset="0"/>
              <a:buChar char="•"/>
            </a:pPr>
            <a:r>
              <a:rPr lang="en-US" dirty="0"/>
              <a:t>If I train to run a mile &amp; only ever run 1 mile, what happens when something goes wrong? If I have to run an extra ½ mile one day because I got lost? How effective will I be when I have to run that little bit extra? </a:t>
            </a:r>
          </a:p>
          <a:p>
            <a:pPr marL="628650" lvl="1" indent="-171450">
              <a:buFont typeface="Arial" panose="020B0604020202020204" pitchFamily="34" charset="0"/>
              <a:buChar char="•"/>
            </a:pPr>
            <a:r>
              <a:rPr lang="en-US" dirty="0"/>
              <a:t>Instead, when we train to run a mile, we often train at greater than 1 mile so that when we race, we are not exhausting every last resource that we have. In effect, we want to make sure that we are not running on fumes at the end of the race, but instead are still operating on “premium gasoline” when we are competing. </a:t>
            </a:r>
          </a:p>
          <a:p>
            <a:pPr marL="171450" indent="-171450">
              <a:buFont typeface="Arial" panose="020B0604020202020204" pitchFamily="34" charset="0"/>
              <a:buChar char="•"/>
            </a:pPr>
            <a:r>
              <a:rPr lang="en-US" dirty="0"/>
              <a:t>This is the same with our bodies, if all we ever do is operate at the extent of our resources, when something changes (i.e. upset conditions at work, come down with a cold, have poor weather to work in, etc.) we are more inclined to have injury. It is key that we are working in a blended state of ideal strength, power, agility &amp; movement quality to ensure proper functioning.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5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Equipment Operator</a:t>
            </a:r>
          </a:p>
          <a:p>
            <a:pPr marL="628650" lvl="1" indent="-171450">
              <a:buFont typeface="Arial" panose="020B0604020202020204" pitchFamily="34" charset="0"/>
              <a:buChar char="•"/>
            </a:pPr>
            <a:r>
              <a:rPr lang="en-US" dirty="0"/>
              <a:t>Prolonged Sitting: </a:t>
            </a:r>
          </a:p>
          <a:p>
            <a:pPr marL="1085850" lvl="2" indent="-171450">
              <a:buFont typeface="Arial" panose="020B0604020202020204" pitchFamily="34" charset="0"/>
              <a:buChar char="•"/>
            </a:pPr>
            <a:r>
              <a:rPr lang="en-US" dirty="0"/>
              <a:t>General deconditioning is common due to the sedentary aspect of the job. </a:t>
            </a:r>
          </a:p>
          <a:p>
            <a:pPr marL="1085850" lvl="2" indent="-171450">
              <a:buFont typeface="Arial" panose="020B0604020202020204" pitchFamily="34" charset="0"/>
              <a:buChar char="•"/>
            </a:pPr>
            <a:r>
              <a:rPr lang="en-US" dirty="0"/>
              <a:t>Challenges associated with long duration, whole body vibration</a:t>
            </a:r>
          </a:p>
          <a:p>
            <a:pPr marL="1085850" lvl="2" indent="-171450">
              <a:buFont typeface="Arial" panose="020B0604020202020204" pitchFamily="34" charset="0"/>
              <a:buChar char="•"/>
            </a:pPr>
            <a:r>
              <a:rPr lang="en-US" dirty="0"/>
              <a:t>Tightness into the hip flexors &amp; general weakness in the entire core</a:t>
            </a:r>
          </a:p>
          <a:p>
            <a:pPr marL="628650" lvl="1" indent="-171450">
              <a:buFont typeface="Arial" panose="020B0604020202020204" pitchFamily="34" charset="0"/>
              <a:buChar char="•"/>
            </a:pPr>
            <a:r>
              <a:rPr lang="en-US" dirty="0"/>
              <a:t>Protracted Shoulder Posture</a:t>
            </a:r>
          </a:p>
          <a:p>
            <a:pPr marL="1085850" lvl="2" indent="-171450">
              <a:buFont typeface="Arial" panose="020B0604020202020204" pitchFamily="34" charset="0"/>
              <a:buChar char="•"/>
            </a:pPr>
            <a:r>
              <a:rPr lang="en-US" dirty="0"/>
              <a:t>Due to the position of the joy sticks in the cab of the machines, it is frequent to have protracted scapula bilaterally</a:t>
            </a:r>
          </a:p>
          <a:p>
            <a:pPr marL="1085850" lvl="2" indent="-171450">
              <a:buFont typeface="Arial" panose="020B0604020202020204" pitchFamily="34" charset="0"/>
              <a:buChar char="•"/>
            </a:pPr>
            <a:r>
              <a:rPr lang="en-US" dirty="0"/>
              <a:t>Weakness noted in the scapular stabilizer musculature</a:t>
            </a:r>
          </a:p>
          <a:p>
            <a:pPr marL="628650" lvl="1" indent="-171450">
              <a:buFont typeface="Arial" panose="020B0604020202020204" pitchFamily="34" charset="0"/>
              <a:buChar char="•"/>
            </a:pPr>
            <a:r>
              <a:rPr lang="en-US" dirty="0"/>
              <a:t>Cervical/Thoracic Tightness</a:t>
            </a:r>
          </a:p>
          <a:p>
            <a:pPr marL="1085850" lvl="2" indent="-171450">
              <a:buFont typeface="Arial" panose="020B0604020202020204" pitchFamily="34" charset="0"/>
              <a:buChar char="•"/>
            </a:pPr>
            <a:r>
              <a:rPr lang="en-US" dirty="0"/>
              <a:t>Forward head posture from routinely looking down at their work</a:t>
            </a:r>
          </a:p>
          <a:p>
            <a:pPr marL="1085850" lvl="2" indent="-171450">
              <a:buFont typeface="Arial" panose="020B0604020202020204" pitchFamily="34" charset="0"/>
              <a:buChar char="•"/>
            </a:pPr>
            <a:r>
              <a:rPr lang="en-US" dirty="0"/>
              <a:t>Also correlates with the aforementioned weakness in the scapular stabilizers</a:t>
            </a:r>
          </a:p>
          <a:p>
            <a:pPr marL="914400" lvl="2" indent="0">
              <a:buFont typeface="Arial" panose="020B0604020202020204" pitchFamily="34" charset="0"/>
              <a:buNone/>
            </a:pPr>
            <a:endParaRPr lang="en-US" dirty="0"/>
          </a:p>
          <a:p>
            <a:pPr marL="514350" indent="-514350">
              <a:buFont typeface="+mj-lt"/>
              <a:buAutoNum type="arabicPeriod"/>
            </a:pPr>
            <a:r>
              <a:rPr lang="en-US" dirty="0"/>
              <a:t>Rigging Men</a:t>
            </a:r>
          </a:p>
          <a:p>
            <a:pPr marL="628650" lvl="1" indent="-171450">
              <a:buFont typeface="Arial" panose="020B0604020202020204" pitchFamily="34" charset="0"/>
              <a:buChar char="•"/>
            </a:pPr>
            <a:r>
              <a:rPr lang="en-US" dirty="0"/>
              <a:t>Prolonged postures on side hills</a:t>
            </a:r>
          </a:p>
          <a:p>
            <a:pPr marL="1085850" lvl="2" indent="-171450">
              <a:buFont typeface="Arial" panose="020B0604020202020204" pitchFamily="34" charset="0"/>
              <a:buChar char="•"/>
            </a:pPr>
            <a:r>
              <a:rPr lang="en-US" dirty="0"/>
              <a:t>Because of the nature of their job, they operate on side hills continuously. This will result in uneven forces throughout the LE’s, hips &amp; spinal column. It would be recommended to ensure that rigging men are rotating sides that they exit the rigging throughout the day to equalize the forces throughout the body. </a:t>
            </a:r>
          </a:p>
          <a:p>
            <a:pPr marL="1085850" lvl="2" indent="-171450">
              <a:buFont typeface="Arial" panose="020B0604020202020204" pitchFamily="34" charset="0"/>
              <a:buChar char="•"/>
            </a:pPr>
            <a:r>
              <a:rPr lang="en-US" dirty="0"/>
              <a:t>Also, it is important to maintain good flexibility throughout the hips (i.e. hip flexors, hamstrings, IT Bands) to ensure shared forces throughout the hips and spine</a:t>
            </a:r>
          </a:p>
          <a:p>
            <a:pPr marL="1085850" lvl="2" indent="-171450">
              <a:buFont typeface="Arial" panose="020B0604020202020204" pitchFamily="34" charset="0"/>
              <a:buChar char="•"/>
            </a:pPr>
            <a:r>
              <a:rPr lang="en-US" dirty="0"/>
              <a:t>Good proprioception &amp; core control will improve stability for the body when operating on side hills</a:t>
            </a:r>
          </a:p>
          <a:p>
            <a:pPr marL="628650" lvl="1" indent="-171450">
              <a:buFont typeface="Arial" panose="020B0604020202020204" pitchFamily="34" charset="0"/>
              <a:buChar char="•"/>
            </a:pPr>
            <a:r>
              <a:rPr lang="en-US" dirty="0"/>
              <a:t>Frequent reaching overhead</a:t>
            </a:r>
          </a:p>
          <a:p>
            <a:pPr marL="1085850" lvl="2" indent="-171450">
              <a:buFont typeface="Arial" panose="020B0604020202020204" pitchFamily="34" charset="0"/>
              <a:buChar char="•"/>
            </a:pPr>
            <a:r>
              <a:rPr lang="en-US" dirty="0"/>
              <a:t>Reaching up for the chokers, reaching over and under logs, etc. all require routine overhead reaching in the shoulder</a:t>
            </a:r>
          </a:p>
          <a:p>
            <a:pPr marL="1085850" lvl="2" indent="-171450">
              <a:buFont typeface="Arial" panose="020B0604020202020204" pitchFamily="34" charset="0"/>
              <a:buChar char="•"/>
            </a:pPr>
            <a:r>
              <a:rPr lang="en-US" dirty="0"/>
              <a:t>It would be recommended to alternate arms that you reach with, rather than always using your dominant shoulder</a:t>
            </a:r>
          </a:p>
          <a:p>
            <a:pPr marL="1085850" lvl="2" indent="-171450">
              <a:buFont typeface="Arial" panose="020B0604020202020204" pitchFamily="34" charset="0"/>
              <a:buChar char="•"/>
            </a:pPr>
            <a:r>
              <a:rPr lang="en-US" dirty="0"/>
              <a:t>Also, regular maintenance for the rotator cuff and scapular stabilizers will improve shoulder endurance and strength</a:t>
            </a:r>
          </a:p>
          <a:p>
            <a:pPr marL="628650" lvl="1" indent="-171450">
              <a:buFont typeface="Arial" panose="020B0604020202020204" pitchFamily="34" charset="0"/>
              <a:buChar char="•"/>
            </a:pPr>
            <a:r>
              <a:rPr lang="en-US" dirty="0"/>
              <a:t>Unstable surfaces to walk on</a:t>
            </a:r>
          </a:p>
          <a:p>
            <a:pPr marL="1085850" lvl="2" indent="-171450">
              <a:buFont typeface="Arial" panose="020B0604020202020204" pitchFamily="34" charset="0"/>
              <a:buChar char="•"/>
            </a:pPr>
            <a:r>
              <a:rPr lang="en-US" dirty="0"/>
              <a:t>Proper training to improve core strength, lower extremity strength, along with proprioceptive exercises will improve the bodies ability to manage uneven and unexpected changes in terrain. </a:t>
            </a:r>
          </a:p>
          <a:p>
            <a:pPr marL="628650" lvl="1" indent="-171450">
              <a:buFont typeface="Arial" panose="020B0604020202020204" pitchFamily="34" charset="0"/>
              <a:buChar char="•"/>
            </a:pPr>
            <a:endParaRPr lang="en-US" dirty="0"/>
          </a:p>
          <a:p>
            <a:pPr marL="514350" indent="-514350">
              <a:buFont typeface="+mj-lt"/>
              <a:buAutoNum type="arabicPeriod"/>
            </a:pPr>
            <a:r>
              <a:rPr lang="en-US" dirty="0"/>
              <a:t>Timber Cutter</a:t>
            </a:r>
          </a:p>
          <a:p>
            <a:pPr marL="628650" lvl="1" indent="-171450">
              <a:buFont typeface="Arial" panose="020B0604020202020204" pitchFamily="34" charset="0"/>
              <a:buChar char="•"/>
            </a:pPr>
            <a:r>
              <a:rPr lang="en-US" dirty="0"/>
              <a:t>Prolonged postures on side hills</a:t>
            </a:r>
          </a:p>
          <a:p>
            <a:pPr marL="1085850" lvl="2" indent="-171450">
              <a:buFont typeface="Arial" panose="020B0604020202020204" pitchFamily="34" charset="0"/>
              <a:buChar char="•"/>
            </a:pPr>
            <a:r>
              <a:rPr lang="en-US" dirty="0"/>
              <a:t>Because of the nature of their job, they operate on side hills continuously. This will result in uneven forces throughout the LE’s, hips &amp; spinal column. It would be recommended to ensure that rigging men are rotating sides that they exit the rigging throughout the day to equalize the forces throughout the body. </a:t>
            </a:r>
          </a:p>
          <a:p>
            <a:pPr marL="1085850" lvl="2" indent="-171450">
              <a:buFont typeface="Arial" panose="020B0604020202020204" pitchFamily="34" charset="0"/>
              <a:buChar char="•"/>
            </a:pPr>
            <a:r>
              <a:rPr lang="en-US" dirty="0"/>
              <a:t>Also, it is important to maintain good flexibility throughout the hips (i.e. hip flexors, hamstrings, IT Bands) to ensure shared forces throughout the hips and spine</a:t>
            </a:r>
          </a:p>
          <a:p>
            <a:pPr marL="1085850" lvl="2" indent="-171450">
              <a:buFont typeface="Arial" panose="020B0604020202020204" pitchFamily="34" charset="0"/>
              <a:buChar char="•"/>
            </a:pPr>
            <a:r>
              <a:rPr lang="en-US" dirty="0"/>
              <a:t>Good proprioception &amp; core control will improve stability for the body when operating on side hills</a:t>
            </a:r>
          </a:p>
          <a:p>
            <a:pPr marL="628650" lvl="1" indent="-171450">
              <a:buFont typeface="Arial" panose="020B0604020202020204" pitchFamily="34" charset="0"/>
              <a:buChar char="•"/>
            </a:pPr>
            <a:r>
              <a:rPr lang="en-US" dirty="0"/>
              <a:t>Routine looking up (i.e. cervical extension &amp; rotation)</a:t>
            </a:r>
          </a:p>
          <a:p>
            <a:pPr marL="1085850" lvl="2" indent="-171450">
              <a:buFont typeface="Arial" panose="020B0604020202020204" pitchFamily="34" charset="0"/>
              <a:buChar char="•"/>
            </a:pPr>
            <a:r>
              <a:rPr lang="en-US" dirty="0"/>
              <a:t>Because they are constantly watching the top of the trees that they are cutting, there is constant postures of cervical extension &amp; rotation </a:t>
            </a:r>
          </a:p>
          <a:p>
            <a:pPr marL="1085850" lvl="2" indent="-171450">
              <a:buFont typeface="Arial" panose="020B0604020202020204" pitchFamily="34" charset="0"/>
              <a:buChar char="•"/>
            </a:pPr>
            <a:r>
              <a:rPr lang="en-US" dirty="0"/>
              <a:t>Recommend trying to rotate the direction you are facing when cutting trees to alternate the rotational component on the neck from side to side</a:t>
            </a:r>
          </a:p>
          <a:p>
            <a:pPr marL="1085850" lvl="2" indent="-171450">
              <a:buFont typeface="Arial" panose="020B0604020202020204" pitchFamily="34" charset="0"/>
              <a:buChar char="•"/>
            </a:pPr>
            <a:r>
              <a:rPr lang="en-US" dirty="0"/>
              <a:t>Possible integration of stretching to the thoracic spine into extension to improve mobility throughout the entire spinal segment reducing forces on the neck</a:t>
            </a:r>
          </a:p>
          <a:p>
            <a:pPr marL="1085850" lvl="2" indent="-171450">
              <a:buFont typeface="Arial" panose="020B0604020202020204" pitchFamily="34" charset="0"/>
              <a:buChar char="•"/>
            </a:pPr>
            <a:r>
              <a:rPr lang="en-US" dirty="0"/>
              <a:t>Cervical stabilization exercises to improve endurance &amp; stability</a:t>
            </a:r>
          </a:p>
          <a:p>
            <a:pPr marL="628650" lvl="1" indent="-171450">
              <a:buFont typeface="Arial" panose="020B0604020202020204" pitchFamily="34" charset="0"/>
              <a:buChar char="•"/>
            </a:pPr>
            <a:r>
              <a:rPr lang="en-US" dirty="0"/>
              <a:t>Frequent reaching &amp; bending with the weight of the saw in the arms </a:t>
            </a:r>
          </a:p>
          <a:p>
            <a:pPr marL="1085850" lvl="2" indent="-171450">
              <a:buFont typeface="Arial" panose="020B0604020202020204" pitchFamily="34" charset="0"/>
              <a:buChar char="•"/>
            </a:pPr>
            <a:r>
              <a:rPr lang="en-US" dirty="0"/>
              <a:t>Requires constant reaching, lifting and carrying of the saw while not always able to be in ideal lumbosacral posture</a:t>
            </a:r>
          </a:p>
          <a:p>
            <a:pPr marL="1085850" lvl="2" indent="-171450">
              <a:buFont typeface="Arial" panose="020B0604020202020204" pitchFamily="34" charset="0"/>
              <a:buChar char="•"/>
            </a:pPr>
            <a:r>
              <a:rPr lang="en-US" dirty="0"/>
              <a:t>Recommend core strengthening program and hip flexibility exercises to build a solid base of support</a:t>
            </a:r>
          </a:p>
          <a:p>
            <a:pPr marL="914400" lvl="2"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8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Take micro-stretch breaks</a:t>
            </a:r>
          </a:p>
          <a:p>
            <a:pPr marL="971550" lvl="1" indent="-514350">
              <a:buFont typeface="Arial" panose="020B0604020202020204" pitchFamily="34" charset="0"/>
              <a:buChar char="•"/>
            </a:pPr>
            <a:r>
              <a:rPr lang="en-US" dirty="0"/>
              <a:t>Encourage the rule of 20 (every 20 minutes take 20 seconds to change positions)</a:t>
            </a:r>
          </a:p>
          <a:p>
            <a:pPr marL="971550" lvl="1" indent="-514350">
              <a:buFont typeface="Arial" panose="020B0604020202020204" pitchFamily="34" charset="0"/>
              <a:buChar char="•"/>
            </a:pPr>
            <a:r>
              <a:rPr lang="en-US" dirty="0"/>
              <a:t>Every time you load a truck, take 2 minutes to do micro-stretches</a:t>
            </a:r>
          </a:p>
          <a:p>
            <a:pPr marL="971550" lvl="1" indent="-514350">
              <a:buFont typeface="Arial" panose="020B0604020202020204" pitchFamily="34" charset="0"/>
              <a:buChar char="•"/>
            </a:pPr>
            <a:r>
              <a:rPr lang="en-US" dirty="0"/>
              <a:t>Every time the CB </a:t>
            </a:r>
            <a:r>
              <a:rPr lang="en-US" dirty="0" err="1"/>
              <a:t>squaks</a:t>
            </a:r>
            <a:r>
              <a:rPr lang="en-US" dirty="0"/>
              <a:t> – evaluate your neck posture</a:t>
            </a:r>
          </a:p>
          <a:p>
            <a:pPr marL="514350" indent="-514350">
              <a:buFont typeface="+mj-lt"/>
              <a:buAutoNum type="arabicPeriod"/>
            </a:pPr>
            <a:r>
              <a:rPr lang="en-US" dirty="0"/>
              <a:t>Always adjust your seat</a:t>
            </a:r>
          </a:p>
          <a:p>
            <a:pPr marL="971550" lvl="1" indent="-514350">
              <a:buFont typeface="Arial" panose="020B0604020202020204" pitchFamily="34" charset="0"/>
              <a:buChar char="•"/>
            </a:pPr>
            <a:r>
              <a:rPr lang="en-US" dirty="0"/>
              <a:t>Review proper sitting posture</a:t>
            </a:r>
          </a:p>
          <a:p>
            <a:pPr marL="971550" lvl="1" indent="-514350">
              <a:buFont typeface="Arial" panose="020B0604020202020204" pitchFamily="34" charset="0"/>
              <a:buChar char="•"/>
            </a:pPr>
            <a:r>
              <a:rPr lang="en-US" dirty="0"/>
              <a:t>Discuss the importance of re-assessing every morning</a:t>
            </a:r>
          </a:p>
          <a:p>
            <a:pPr marL="971550" lvl="1" indent="-514350">
              <a:buFont typeface="Arial" panose="020B0604020202020204" pitchFamily="34" charset="0"/>
              <a:buChar char="•"/>
            </a:pPr>
            <a:r>
              <a:rPr lang="en-US" dirty="0"/>
              <a:t>Encourage them to always tighten their belt to assist with ideal posture</a:t>
            </a:r>
          </a:p>
          <a:p>
            <a:pPr marL="514350" indent="-514350">
              <a:buFont typeface="+mj-lt"/>
              <a:buAutoNum type="arabicPeriod"/>
            </a:pPr>
            <a:r>
              <a:rPr lang="en-US" dirty="0"/>
              <a:t>Work on hip flexibility </a:t>
            </a:r>
          </a:p>
          <a:p>
            <a:pPr marL="971550" lvl="1" indent="-514350">
              <a:buFont typeface="Arial" panose="020B0604020202020204" pitchFamily="34" charset="0"/>
              <a:buChar char="•"/>
            </a:pPr>
            <a:r>
              <a:rPr lang="en-US" dirty="0"/>
              <a:t>Demonstrate hip flexor stretch, piriformis stretch &amp; standing hamstring stretch</a:t>
            </a:r>
          </a:p>
          <a:p>
            <a:pPr marL="514350" indent="-514350">
              <a:buFont typeface="+mj-lt"/>
              <a:buAutoNum type="arabicPeriod"/>
            </a:pPr>
            <a:r>
              <a:rPr lang="en-US" dirty="0"/>
              <a:t>Strengthen your scapular stabilizers</a:t>
            </a:r>
          </a:p>
          <a:p>
            <a:pPr marL="971550" lvl="1" indent="-514350">
              <a:buFont typeface="Arial" panose="020B0604020202020204" pitchFamily="34" charset="0"/>
              <a:buChar char="•"/>
            </a:pPr>
            <a:r>
              <a:rPr lang="en-US" dirty="0" err="1"/>
              <a:t>Scap</a:t>
            </a:r>
            <a:r>
              <a:rPr lang="en-US" dirty="0"/>
              <a:t> squeezes, Tubing Rows, Horizontal Abduction &amp; Bilateral ER</a:t>
            </a:r>
          </a:p>
          <a:p>
            <a:pPr marL="514350" indent="-514350">
              <a:buFont typeface="+mj-lt"/>
              <a:buAutoNum type="arabicPeriod"/>
            </a:pPr>
            <a:r>
              <a:rPr lang="en-US" dirty="0"/>
              <a:t>Stretch your neck</a:t>
            </a:r>
          </a:p>
          <a:p>
            <a:pPr marL="971550" lvl="1" indent="-514350">
              <a:buFont typeface="Arial" panose="020B0604020202020204" pitchFamily="34" charset="0"/>
              <a:buChar char="•"/>
            </a:pPr>
            <a:r>
              <a:rPr lang="en-US" dirty="0"/>
              <a:t>Median nerve glides, Posterior Capsule Stretch, Upper Trap Stretch &amp; Chin Tucks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4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Take micro-stretch breaks</a:t>
            </a:r>
          </a:p>
          <a:p>
            <a:pPr marL="971550" lvl="1" indent="-514350">
              <a:buFont typeface="Arial" panose="020B0604020202020204" pitchFamily="34" charset="0"/>
              <a:buChar char="•"/>
            </a:pPr>
            <a:r>
              <a:rPr lang="en-US" dirty="0"/>
              <a:t>Encourage the rule of 20 (every 20 minutes take 20 seconds to change positions)</a:t>
            </a:r>
          </a:p>
          <a:p>
            <a:pPr marL="971550" lvl="1" indent="-514350">
              <a:buFont typeface="Arial" panose="020B0604020202020204" pitchFamily="34" charset="0"/>
              <a:buChar char="•"/>
            </a:pPr>
            <a:r>
              <a:rPr lang="en-US" dirty="0"/>
              <a:t>Every time you load a truck, take 2 minutes to do micro-stretches</a:t>
            </a:r>
          </a:p>
          <a:p>
            <a:pPr marL="971550" lvl="1" indent="-514350">
              <a:buFont typeface="Arial" panose="020B0604020202020204" pitchFamily="34" charset="0"/>
              <a:buChar char="•"/>
            </a:pPr>
            <a:r>
              <a:rPr lang="en-US" dirty="0"/>
              <a:t>Every time the CB </a:t>
            </a:r>
            <a:r>
              <a:rPr lang="en-US" dirty="0" err="1"/>
              <a:t>squaks</a:t>
            </a:r>
            <a:r>
              <a:rPr lang="en-US" dirty="0"/>
              <a:t> – evaluate your neck posture</a:t>
            </a:r>
          </a:p>
          <a:p>
            <a:pPr marL="514350" indent="-514350">
              <a:buFont typeface="+mj-lt"/>
              <a:buAutoNum type="arabicPeriod"/>
            </a:pPr>
            <a:r>
              <a:rPr lang="en-US" dirty="0"/>
              <a:t>Always adjust your seat</a:t>
            </a:r>
          </a:p>
          <a:p>
            <a:pPr marL="971550" lvl="1" indent="-514350">
              <a:buFont typeface="Arial" panose="020B0604020202020204" pitchFamily="34" charset="0"/>
              <a:buChar char="•"/>
            </a:pPr>
            <a:r>
              <a:rPr lang="en-US" dirty="0"/>
              <a:t>Review proper sitting posture</a:t>
            </a:r>
          </a:p>
          <a:p>
            <a:pPr marL="971550" lvl="1" indent="-514350">
              <a:buFont typeface="Arial" panose="020B0604020202020204" pitchFamily="34" charset="0"/>
              <a:buChar char="•"/>
            </a:pPr>
            <a:r>
              <a:rPr lang="en-US" dirty="0"/>
              <a:t>Discuss the importance of re-assessing every morning</a:t>
            </a:r>
          </a:p>
          <a:p>
            <a:pPr marL="971550" lvl="1" indent="-514350">
              <a:buFont typeface="Arial" panose="020B0604020202020204" pitchFamily="34" charset="0"/>
              <a:buChar char="•"/>
            </a:pPr>
            <a:r>
              <a:rPr lang="en-US" dirty="0"/>
              <a:t>Encourage them to always tighten their belt to assist with ideal posture</a:t>
            </a:r>
          </a:p>
          <a:p>
            <a:pPr marL="514350" indent="-514350">
              <a:buFont typeface="+mj-lt"/>
              <a:buAutoNum type="arabicPeriod"/>
            </a:pPr>
            <a:r>
              <a:rPr lang="en-US" dirty="0"/>
              <a:t>Work on hip flexibility </a:t>
            </a:r>
          </a:p>
          <a:p>
            <a:pPr marL="971550" lvl="1" indent="-514350">
              <a:buFont typeface="Arial" panose="020B0604020202020204" pitchFamily="34" charset="0"/>
              <a:buChar char="•"/>
            </a:pPr>
            <a:r>
              <a:rPr lang="en-US" dirty="0"/>
              <a:t>Demonstrate hip flexor stretch, piriformis stretch &amp; standing hamstring stretch</a:t>
            </a:r>
          </a:p>
          <a:p>
            <a:pPr marL="514350" indent="-514350">
              <a:buFont typeface="+mj-lt"/>
              <a:buAutoNum type="arabicPeriod"/>
            </a:pPr>
            <a:r>
              <a:rPr lang="en-US" dirty="0"/>
              <a:t>Strengthen your scapular stabilizers</a:t>
            </a:r>
          </a:p>
          <a:p>
            <a:pPr marL="971550" lvl="1" indent="-514350">
              <a:buFont typeface="Arial" panose="020B0604020202020204" pitchFamily="34" charset="0"/>
              <a:buChar char="•"/>
            </a:pPr>
            <a:r>
              <a:rPr lang="en-US" dirty="0" err="1"/>
              <a:t>Scap</a:t>
            </a:r>
            <a:r>
              <a:rPr lang="en-US" dirty="0"/>
              <a:t> squeezes, Tubing Rows, Horizontal Abduction &amp; Bilateral ER</a:t>
            </a:r>
          </a:p>
          <a:p>
            <a:pPr marL="514350" indent="-514350">
              <a:buFont typeface="+mj-lt"/>
              <a:buAutoNum type="arabicPeriod"/>
            </a:pPr>
            <a:r>
              <a:rPr lang="en-US" dirty="0"/>
              <a:t>Stretch your neck</a:t>
            </a:r>
          </a:p>
          <a:p>
            <a:pPr marL="971550" lvl="1" indent="-514350">
              <a:buFont typeface="Arial" panose="020B0604020202020204" pitchFamily="34" charset="0"/>
              <a:buChar char="•"/>
            </a:pPr>
            <a:r>
              <a:rPr lang="en-US" dirty="0"/>
              <a:t>Median nerve glides, Posterior Capsule Stretch, Upper Trap Stretch &amp; Chin Tucks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63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Take micro-stretch breaks</a:t>
            </a:r>
          </a:p>
          <a:p>
            <a:pPr marL="971550" lvl="1" indent="-514350">
              <a:buFont typeface="Arial" panose="020B0604020202020204" pitchFamily="34" charset="0"/>
              <a:buChar char="•"/>
            </a:pPr>
            <a:r>
              <a:rPr lang="en-US" dirty="0"/>
              <a:t>Encourage the rule of 20 (every 20 minutes take 20 seconds to change positions)</a:t>
            </a:r>
          </a:p>
          <a:p>
            <a:pPr marL="971550" lvl="1" indent="-514350">
              <a:buFont typeface="Arial" panose="020B0604020202020204" pitchFamily="34" charset="0"/>
              <a:buChar char="•"/>
            </a:pPr>
            <a:r>
              <a:rPr lang="en-US" dirty="0"/>
              <a:t>Every time you load a truck, take 2 minutes to do micro-stretches</a:t>
            </a:r>
          </a:p>
          <a:p>
            <a:pPr marL="971550" lvl="1" indent="-514350">
              <a:buFont typeface="Arial" panose="020B0604020202020204" pitchFamily="34" charset="0"/>
              <a:buChar char="•"/>
            </a:pPr>
            <a:r>
              <a:rPr lang="en-US" dirty="0"/>
              <a:t>Every time the CB </a:t>
            </a:r>
            <a:r>
              <a:rPr lang="en-US" dirty="0" err="1"/>
              <a:t>squaks</a:t>
            </a:r>
            <a:r>
              <a:rPr lang="en-US" dirty="0"/>
              <a:t> – evaluate your neck posture</a:t>
            </a:r>
          </a:p>
          <a:p>
            <a:pPr marL="514350" indent="-514350">
              <a:buFont typeface="+mj-lt"/>
              <a:buAutoNum type="arabicPeriod"/>
            </a:pPr>
            <a:r>
              <a:rPr lang="en-US" dirty="0"/>
              <a:t>Always adjust your seat</a:t>
            </a:r>
          </a:p>
          <a:p>
            <a:pPr marL="971550" lvl="1" indent="-514350">
              <a:buFont typeface="Arial" panose="020B0604020202020204" pitchFamily="34" charset="0"/>
              <a:buChar char="•"/>
            </a:pPr>
            <a:r>
              <a:rPr lang="en-US" dirty="0"/>
              <a:t>Review proper sitting posture</a:t>
            </a:r>
          </a:p>
          <a:p>
            <a:pPr marL="971550" lvl="1" indent="-514350">
              <a:buFont typeface="Arial" panose="020B0604020202020204" pitchFamily="34" charset="0"/>
              <a:buChar char="•"/>
            </a:pPr>
            <a:r>
              <a:rPr lang="en-US" dirty="0"/>
              <a:t>Discuss the importance of re-assessing every morning</a:t>
            </a:r>
          </a:p>
          <a:p>
            <a:pPr marL="971550" lvl="1" indent="-514350">
              <a:buFont typeface="Arial" panose="020B0604020202020204" pitchFamily="34" charset="0"/>
              <a:buChar char="•"/>
            </a:pPr>
            <a:r>
              <a:rPr lang="en-US" dirty="0"/>
              <a:t>Encourage them to always tighten their belt to assist with ideal posture</a:t>
            </a:r>
          </a:p>
          <a:p>
            <a:pPr marL="514350" indent="-514350">
              <a:buFont typeface="+mj-lt"/>
              <a:buAutoNum type="arabicPeriod"/>
            </a:pPr>
            <a:r>
              <a:rPr lang="en-US" dirty="0"/>
              <a:t>Work on hip flexibility </a:t>
            </a:r>
          </a:p>
          <a:p>
            <a:pPr marL="971550" lvl="1" indent="-514350">
              <a:buFont typeface="Arial" panose="020B0604020202020204" pitchFamily="34" charset="0"/>
              <a:buChar char="•"/>
            </a:pPr>
            <a:r>
              <a:rPr lang="en-US" dirty="0"/>
              <a:t>Demonstrate hip flexor stretch, piriformis stretch &amp; standing hamstring stretch</a:t>
            </a:r>
          </a:p>
          <a:p>
            <a:pPr marL="514350" indent="-514350">
              <a:buFont typeface="+mj-lt"/>
              <a:buAutoNum type="arabicPeriod"/>
            </a:pPr>
            <a:r>
              <a:rPr lang="en-US" dirty="0"/>
              <a:t>Strengthen your scapular stabilizers</a:t>
            </a:r>
          </a:p>
          <a:p>
            <a:pPr marL="971550" lvl="1" indent="-514350">
              <a:buFont typeface="Arial" panose="020B0604020202020204" pitchFamily="34" charset="0"/>
              <a:buChar char="•"/>
            </a:pPr>
            <a:r>
              <a:rPr lang="en-US" dirty="0" err="1"/>
              <a:t>Scap</a:t>
            </a:r>
            <a:r>
              <a:rPr lang="en-US" dirty="0"/>
              <a:t> squeezes, Tubing Rows, Horizontal Abduction &amp; Bilateral ER</a:t>
            </a:r>
          </a:p>
          <a:p>
            <a:pPr marL="514350" indent="-514350">
              <a:buFont typeface="+mj-lt"/>
              <a:buAutoNum type="arabicPeriod"/>
            </a:pPr>
            <a:r>
              <a:rPr lang="en-US" dirty="0"/>
              <a:t>Stretch your neck</a:t>
            </a:r>
          </a:p>
          <a:p>
            <a:pPr marL="971550" lvl="1" indent="-514350">
              <a:buFont typeface="Arial" panose="020B0604020202020204" pitchFamily="34" charset="0"/>
              <a:buChar char="•"/>
            </a:pPr>
            <a:r>
              <a:rPr lang="en-US" dirty="0"/>
              <a:t>Median nerve glides, Posterior Capsule Stretch, Upper Trap Stretch &amp; Chin Tucks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62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Take micro-stretch breaks</a:t>
            </a:r>
          </a:p>
          <a:p>
            <a:pPr marL="971550" lvl="1" indent="-514350">
              <a:buFont typeface="Arial" panose="020B0604020202020204" pitchFamily="34" charset="0"/>
              <a:buChar char="•"/>
            </a:pPr>
            <a:r>
              <a:rPr lang="en-US" dirty="0"/>
              <a:t>Encourage the rule of 20 (every 20 minutes take 20 seconds to change positions)</a:t>
            </a:r>
          </a:p>
          <a:p>
            <a:pPr marL="971550" lvl="1" indent="-514350">
              <a:buFont typeface="Arial" panose="020B0604020202020204" pitchFamily="34" charset="0"/>
              <a:buChar char="•"/>
            </a:pPr>
            <a:r>
              <a:rPr lang="en-US" dirty="0"/>
              <a:t>Every time you load a truck, take 2 minutes to do micro-stretches</a:t>
            </a:r>
          </a:p>
          <a:p>
            <a:pPr marL="971550" lvl="1" indent="-514350">
              <a:buFont typeface="Arial" panose="020B0604020202020204" pitchFamily="34" charset="0"/>
              <a:buChar char="•"/>
            </a:pPr>
            <a:r>
              <a:rPr lang="en-US" dirty="0"/>
              <a:t>Every time the CB </a:t>
            </a:r>
            <a:r>
              <a:rPr lang="en-US" dirty="0" err="1"/>
              <a:t>squaks</a:t>
            </a:r>
            <a:r>
              <a:rPr lang="en-US" dirty="0"/>
              <a:t> – evaluate your neck posture</a:t>
            </a:r>
          </a:p>
          <a:p>
            <a:pPr marL="514350" indent="-514350">
              <a:buFont typeface="+mj-lt"/>
              <a:buAutoNum type="arabicPeriod"/>
            </a:pPr>
            <a:r>
              <a:rPr lang="en-US" dirty="0"/>
              <a:t>Always adjust your seat</a:t>
            </a:r>
          </a:p>
          <a:p>
            <a:pPr marL="971550" lvl="1" indent="-514350">
              <a:buFont typeface="Arial" panose="020B0604020202020204" pitchFamily="34" charset="0"/>
              <a:buChar char="•"/>
            </a:pPr>
            <a:r>
              <a:rPr lang="en-US" dirty="0"/>
              <a:t>Review proper sitting posture</a:t>
            </a:r>
          </a:p>
          <a:p>
            <a:pPr marL="971550" lvl="1" indent="-514350">
              <a:buFont typeface="Arial" panose="020B0604020202020204" pitchFamily="34" charset="0"/>
              <a:buChar char="•"/>
            </a:pPr>
            <a:r>
              <a:rPr lang="en-US" dirty="0"/>
              <a:t>Discuss the importance of re-assessing every morning</a:t>
            </a:r>
          </a:p>
          <a:p>
            <a:pPr marL="971550" lvl="1" indent="-514350">
              <a:buFont typeface="Arial" panose="020B0604020202020204" pitchFamily="34" charset="0"/>
              <a:buChar char="•"/>
            </a:pPr>
            <a:r>
              <a:rPr lang="en-US" dirty="0"/>
              <a:t>Encourage them to always tighten their belt to assist with ideal posture</a:t>
            </a:r>
          </a:p>
          <a:p>
            <a:pPr marL="514350" indent="-514350">
              <a:buFont typeface="+mj-lt"/>
              <a:buAutoNum type="arabicPeriod"/>
            </a:pPr>
            <a:r>
              <a:rPr lang="en-US" dirty="0"/>
              <a:t>Work on hip flexibility </a:t>
            </a:r>
          </a:p>
          <a:p>
            <a:pPr marL="971550" lvl="1" indent="-514350">
              <a:buFont typeface="Arial" panose="020B0604020202020204" pitchFamily="34" charset="0"/>
              <a:buChar char="•"/>
            </a:pPr>
            <a:r>
              <a:rPr lang="en-US" dirty="0"/>
              <a:t>Demonstrate hip flexor stretch, piriformis stretch &amp; standing hamstring stretch</a:t>
            </a:r>
          </a:p>
          <a:p>
            <a:pPr marL="514350" indent="-514350">
              <a:buFont typeface="+mj-lt"/>
              <a:buAutoNum type="arabicPeriod"/>
            </a:pPr>
            <a:r>
              <a:rPr lang="en-US" dirty="0"/>
              <a:t>Strengthen your scapular stabilizers</a:t>
            </a:r>
          </a:p>
          <a:p>
            <a:pPr marL="971550" lvl="1" indent="-514350">
              <a:buFont typeface="Arial" panose="020B0604020202020204" pitchFamily="34" charset="0"/>
              <a:buChar char="•"/>
            </a:pPr>
            <a:r>
              <a:rPr lang="en-US" dirty="0" err="1"/>
              <a:t>Scap</a:t>
            </a:r>
            <a:r>
              <a:rPr lang="en-US" dirty="0"/>
              <a:t> squeezes, Tubing Rows, Horizontal Abduction &amp; Bilateral ER</a:t>
            </a:r>
          </a:p>
          <a:p>
            <a:pPr marL="514350" indent="-514350">
              <a:buFont typeface="+mj-lt"/>
              <a:buAutoNum type="arabicPeriod"/>
            </a:pPr>
            <a:r>
              <a:rPr lang="en-US" dirty="0"/>
              <a:t>Stretch your neck</a:t>
            </a:r>
          </a:p>
          <a:p>
            <a:pPr marL="971550" lvl="1" indent="-514350">
              <a:buFont typeface="Arial" panose="020B0604020202020204" pitchFamily="34" charset="0"/>
              <a:buChar char="•"/>
            </a:pPr>
            <a:r>
              <a:rPr lang="en-US" dirty="0"/>
              <a:t>Median nerve glides, Posterior Capsule Stretch, Upper Trap Stretch &amp; Chin Tucks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93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35CA-C354-4231-A095-8A123A8AE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ABD1A-F266-477A-9D30-5F7AF34D3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F7CEF-E24E-4227-A60A-E82E067E3A88}"/>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A49D6554-1F72-4678-BAB4-7021FCCAA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77848-D814-4C86-B030-1B775C039D52}"/>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198834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7301-138D-4325-931F-5900EAEEF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440D6-66FD-488D-A66F-49A70C51D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A059F-3ECE-48B4-99C0-34A0F2902F5E}"/>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4E173B74-CA01-4C8B-A224-8922BA6AE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03B02-7C1F-4B21-A60C-EB211A1A51A4}"/>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125567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AE6D8-32D7-459F-8710-45DE28003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8EF71-B917-428C-AE7A-8AB023E9AB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FD6B3-2640-4C35-BB58-510F8758C328}"/>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5D277388-BDD4-47F1-B6E2-56888632A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DB5D8-A52A-40B0-BCF1-87B5952A0A91}"/>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277417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6422-2EAC-45CD-865F-7D81BF273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E73B7-3C26-4499-97C9-89A53D41F9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B4949-920D-4963-9D9A-76F50E253017}"/>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686345AF-3EE2-4D38-8328-DEFE3A86A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78E7E-8AAD-438D-8F8B-7924A3A4F547}"/>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282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F85D-86CE-4718-B1DC-54DE3D97D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09C60-2CA7-4222-83FB-40A8063E4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D09763-5FC8-4C06-99A2-45262F05A064}"/>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10EAF744-933F-411B-971D-00E7A6B82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1FBF7-BA33-4BC7-AEAB-191E9AB80648}"/>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75707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EB2C-29C0-4FA6-A672-C8B6B2531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75F42-8481-44DF-8EF2-D03F721C3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512E5-2D03-4270-BC73-74683EB6AC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5AA2C-9037-4BF5-805D-6184819BAEDE}"/>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6" name="Footer Placeholder 5">
            <a:extLst>
              <a:ext uri="{FF2B5EF4-FFF2-40B4-BE49-F238E27FC236}">
                <a16:creationId xmlns:a16="http://schemas.microsoft.com/office/drawing/2014/main" id="{64CE036A-3363-45EE-AB1D-02D8E3837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4B4AF-01A9-41D0-84E4-2D3EFC7278A7}"/>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208735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DB0D-8522-4F49-BE37-90710A2ACA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02966-2687-4F75-AAB4-11ABEDCE4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736118-CC99-40CF-8EA2-EEF9C486E7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6C995-6A41-48EE-A74C-BDE2941BF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A3C72-3455-43F0-96B4-8F8B7E02F6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424F89-361F-4595-977B-F6361A236B5B}"/>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8" name="Footer Placeholder 7">
            <a:extLst>
              <a:ext uri="{FF2B5EF4-FFF2-40B4-BE49-F238E27FC236}">
                <a16:creationId xmlns:a16="http://schemas.microsoft.com/office/drawing/2014/main" id="{86D35216-49C7-49C4-90C7-6510E72E69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8BCC3-388B-4AB0-A909-C3AE994EC52C}"/>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214576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9B4D-793B-439D-BD68-32F8DD72F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D13BF-8430-4F53-A94A-FD7A61E847AE}"/>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4" name="Footer Placeholder 3">
            <a:extLst>
              <a:ext uri="{FF2B5EF4-FFF2-40B4-BE49-F238E27FC236}">
                <a16:creationId xmlns:a16="http://schemas.microsoft.com/office/drawing/2014/main" id="{E9546F40-7B81-49A8-8C1D-10E8B739B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5C2DE-0495-49E8-94A8-7B6E94B75290}"/>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174421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99E89-94DD-4D95-8593-A9EA16379912}"/>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3" name="Footer Placeholder 2">
            <a:extLst>
              <a:ext uri="{FF2B5EF4-FFF2-40B4-BE49-F238E27FC236}">
                <a16:creationId xmlns:a16="http://schemas.microsoft.com/office/drawing/2014/main" id="{A9B23B38-E725-44A1-A0DF-A34502CFD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A3BBF3-861C-4251-B55B-76BF8B378BB5}"/>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134096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2960-2547-4E70-BBFA-F8A55F0FF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9ACB2-3437-46B4-AAFE-C2D3B5A87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10786-F1E7-4915-9DA9-5DEB172A0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28D6FA-3D09-4BB5-9FE4-5C603417C87E}"/>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6" name="Footer Placeholder 5">
            <a:extLst>
              <a:ext uri="{FF2B5EF4-FFF2-40B4-BE49-F238E27FC236}">
                <a16:creationId xmlns:a16="http://schemas.microsoft.com/office/drawing/2014/main" id="{EBE0F5B1-3C4F-4501-81EF-D46249ED8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9D74F-B88C-49E1-99A6-1467A3D75D19}"/>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40197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0D87-0564-4AF4-954F-A98785531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237CB3-7F5A-4F5F-832B-34C5B236A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4E10B8-E59F-4C9A-9517-C1B583C0A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39A5FF-0FF9-49AE-8694-847C93DCF1EC}"/>
              </a:ext>
            </a:extLst>
          </p:cNvPr>
          <p:cNvSpPr>
            <a:spLocks noGrp="1"/>
          </p:cNvSpPr>
          <p:nvPr>
            <p:ph type="dt" sz="half" idx="10"/>
          </p:nvPr>
        </p:nvSpPr>
        <p:spPr/>
        <p:txBody>
          <a:bodyPr/>
          <a:lstStyle/>
          <a:p>
            <a:fld id="{CCED715A-E912-4683-8E5C-5E9B79B4D224}" type="datetimeFigureOut">
              <a:rPr lang="en-US" smtClean="0"/>
              <a:t>1/26/2018</a:t>
            </a:fld>
            <a:endParaRPr lang="en-US"/>
          </a:p>
        </p:txBody>
      </p:sp>
      <p:sp>
        <p:nvSpPr>
          <p:cNvPr id="6" name="Footer Placeholder 5">
            <a:extLst>
              <a:ext uri="{FF2B5EF4-FFF2-40B4-BE49-F238E27FC236}">
                <a16:creationId xmlns:a16="http://schemas.microsoft.com/office/drawing/2014/main" id="{849FAD95-23F4-4CD2-8522-763FEE1F9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9C6ED-CF1B-4D29-A023-78AB4CF091B8}"/>
              </a:ext>
            </a:extLst>
          </p:cNvPr>
          <p:cNvSpPr>
            <a:spLocks noGrp="1"/>
          </p:cNvSpPr>
          <p:nvPr>
            <p:ph type="sldNum" sz="quarter" idx="12"/>
          </p:nvPr>
        </p:nvSpPr>
        <p:spPr/>
        <p:txBody>
          <a:bodyPr/>
          <a:lstStyle/>
          <a:p>
            <a:fld id="{0E8AE901-3F19-43BB-B264-BEDC7B3E19CA}" type="slidenum">
              <a:rPr lang="en-US" smtClean="0"/>
              <a:t>‹#›</a:t>
            </a:fld>
            <a:endParaRPr lang="en-US"/>
          </a:p>
        </p:txBody>
      </p:sp>
    </p:spTree>
    <p:extLst>
      <p:ext uri="{BB962C8B-B14F-4D97-AF65-F5344CB8AC3E}">
        <p14:creationId xmlns:p14="http://schemas.microsoft.com/office/powerpoint/2010/main" val="260558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8BE37-2C2A-450C-99C1-42283BB6B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9FB4C-DFE9-4DD2-86EF-DF9C01A87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CF02-13D1-4CEF-8D16-97966C71C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D715A-E912-4683-8E5C-5E9B79B4D224}" type="datetimeFigureOut">
              <a:rPr lang="en-US" smtClean="0"/>
              <a:t>1/26/2018</a:t>
            </a:fld>
            <a:endParaRPr lang="en-US"/>
          </a:p>
        </p:txBody>
      </p:sp>
      <p:sp>
        <p:nvSpPr>
          <p:cNvPr id="5" name="Footer Placeholder 4">
            <a:extLst>
              <a:ext uri="{FF2B5EF4-FFF2-40B4-BE49-F238E27FC236}">
                <a16:creationId xmlns:a16="http://schemas.microsoft.com/office/drawing/2014/main" id="{12F677E7-A00A-4DE0-833B-23202D7C3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0CBC93-CD1D-4630-ACE1-6D4540F4C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E901-3F19-43BB-B264-BEDC7B3E19CA}" type="slidenum">
              <a:rPr lang="en-US" smtClean="0"/>
              <a:t>‹#›</a:t>
            </a:fld>
            <a:endParaRPr lang="en-US"/>
          </a:p>
        </p:txBody>
      </p:sp>
    </p:spTree>
    <p:extLst>
      <p:ext uri="{BB962C8B-B14F-4D97-AF65-F5344CB8AC3E}">
        <p14:creationId xmlns:p14="http://schemas.microsoft.com/office/powerpoint/2010/main" val="3074289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71CD81DA-B86E-4915-A79F-732783085C2A}"/>
              </a:ext>
            </a:extLst>
          </p:cNvPr>
          <p:cNvSpPr>
            <a:spLocks noGrp="1"/>
          </p:cNvSpPr>
          <p:nvPr>
            <p:ph type="ctrTitle"/>
          </p:nvPr>
        </p:nvSpPr>
        <p:spPr/>
        <p:txBody>
          <a:bodyPr/>
          <a:lstStyle/>
          <a:p>
            <a:r>
              <a:rPr lang="en-US" dirty="0"/>
              <a:t>Human Performance Recommendations</a:t>
            </a:r>
          </a:p>
        </p:txBody>
      </p:sp>
      <p:sp>
        <p:nvSpPr>
          <p:cNvPr id="10" name="Subtitle 9">
            <a:extLst>
              <a:ext uri="{FF2B5EF4-FFF2-40B4-BE49-F238E27FC236}">
                <a16:creationId xmlns:a16="http://schemas.microsoft.com/office/drawing/2014/main" id="{F64BB154-CD1D-41A4-90B0-5BD9566531DF}"/>
              </a:ext>
            </a:extLst>
          </p:cNvPr>
          <p:cNvSpPr>
            <a:spLocks noGrp="1"/>
          </p:cNvSpPr>
          <p:nvPr>
            <p:ph type="subTitle" idx="1"/>
          </p:nvPr>
        </p:nvSpPr>
        <p:spPr/>
        <p:txBody>
          <a:bodyPr/>
          <a:lstStyle/>
          <a:p>
            <a:r>
              <a:rPr lang="en-US" dirty="0"/>
              <a:t>How can we physically prepare ourselves to handle the physical demands of the job most effectively? </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11791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General Recommendations – Rigging Men</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Font typeface="+mj-lt"/>
              <a:buAutoNum type="arabicPeriod"/>
            </a:pPr>
            <a:r>
              <a:rPr lang="en-US" dirty="0"/>
              <a:t>Maintain proper footwear</a:t>
            </a:r>
          </a:p>
          <a:p>
            <a:pPr marL="514350" indent="-514350">
              <a:buFont typeface="+mj-lt"/>
              <a:buAutoNum type="arabicPeriod"/>
            </a:pPr>
            <a:r>
              <a:rPr lang="en-US" dirty="0"/>
              <a:t>Alternate sides that you move into the clear </a:t>
            </a:r>
          </a:p>
          <a:p>
            <a:pPr marL="514350" indent="-514350">
              <a:buFont typeface="+mj-lt"/>
              <a:buAutoNum type="arabicPeriod"/>
            </a:pPr>
            <a:r>
              <a:rPr lang="en-US" dirty="0"/>
              <a:t>Strengthen your core</a:t>
            </a:r>
          </a:p>
          <a:p>
            <a:pPr marL="514350" indent="-514350">
              <a:buFont typeface="+mj-lt"/>
              <a:buAutoNum type="arabicPeriod"/>
            </a:pPr>
            <a:r>
              <a:rPr lang="en-US" dirty="0"/>
              <a:t>Strengthen your scapular stabilizers</a:t>
            </a:r>
          </a:p>
          <a:p>
            <a:pPr marL="514350" indent="-514350">
              <a:buFont typeface="+mj-lt"/>
              <a:buAutoNum type="arabicPeriod"/>
            </a:pPr>
            <a:r>
              <a:rPr lang="en-US" dirty="0"/>
              <a:t>Work on your balance</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Content Placeholder 3">
            <a:extLst>
              <a:ext uri="{FF2B5EF4-FFF2-40B4-BE49-F238E27FC236}">
                <a16:creationId xmlns:a16="http://schemas.microsoft.com/office/drawing/2014/main" id="{B10CE650-369A-4D96-857F-4A7755F7C2F2}"/>
              </a:ext>
            </a:extLst>
          </p:cNvPr>
          <p:cNvPicPr>
            <a:picLocks noGrp="1" noChangeAspect="1"/>
          </p:cNvPicPr>
          <p:nvPr>
            <p:ph sz="half" idx="2"/>
          </p:nvPr>
        </p:nvPicPr>
        <p:blipFill rotWithShape="1">
          <a:blip r:embed="rId4"/>
          <a:srcRect l="11842" t="5186" r="15480" b="5647"/>
          <a:stretch/>
        </p:blipFill>
        <p:spPr>
          <a:xfrm>
            <a:off x="5910380" y="1690688"/>
            <a:ext cx="5443420" cy="3826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662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Identifying Proper Footwear</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AutoNum type="arabicPeriod"/>
            </a:pPr>
            <a:r>
              <a:rPr lang="en-US" dirty="0"/>
              <a:t>3 Part Test for your boots</a:t>
            </a:r>
          </a:p>
          <a:p>
            <a:pPr marL="971550" lvl="1" indent="-514350">
              <a:buAutoNum type="arabicPeriod"/>
            </a:pPr>
            <a:r>
              <a:rPr lang="en-US" dirty="0"/>
              <a:t>Heel Test</a:t>
            </a:r>
          </a:p>
          <a:p>
            <a:pPr marL="971550" lvl="1" indent="-514350">
              <a:buAutoNum type="arabicPeriod"/>
            </a:pPr>
            <a:r>
              <a:rPr lang="en-US" dirty="0"/>
              <a:t>Twist Test</a:t>
            </a:r>
          </a:p>
          <a:p>
            <a:pPr marL="971550" lvl="1" indent="-514350">
              <a:buAutoNum type="arabicPeriod"/>
            </a:pPr>
            <a:r>
              <a:rPr lang="en-US" dirty="0"/>
              <a:t>Fold Test</a:t>
            </a:r>
          </a:p>
          <a:p>
            <a:pPr marL="0" indent="0">
              <a:buNone/>
            </a:pPr>
            <a:endParaRPr lang="en-US" dirty="0"/>
          </a:p>
          <a:p>
            <a:pPr marL="514350" indent="-514350">
              <a:buAutoNum type="arabicPeriod"/>
            </a:pPr>
            <a:endParaRPr lang="en-US" dirty="0"/>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Content Placeholder 3">
            <a:extLst>
              <a:ext uri="{FF2B5EF4-FFF2-40B4-BE49-F238E27FC236}">
                <a16:creationId xmlns:a16="http://schemas.microsoft.com/office/drawing/2014/main" id="{26D34E15-46A9-4193-8CA1-FA70203A5A75}"/>
              </a:ext>
            </a:extLst>
          </p:cNvPr>
          <p:cNvPicPr>
            <a:picLocks noGrp="1" noChangeAspect="1"/>
          </p:cNvPicPr>
          <p:nvPr>
            <p:ph sz="half" idx="2"/>
          </p:nvPr>
        </p:nvPicPr>
        <p:blipFill>
          <a:blip r:embed="rId4"/>
          <a:stretch>
            <a:fillRect/>
          </a:stretch>
        </p:blipFill>
        <p:spPr>
          <a:xfrm>
            <a:off x="6199914" y="1311277"/>
            <a:ext cx="5133975" cy="1666875"/>
          </a:xfrm>
          <a:prstGeom prst="rect">
            <a:avLst/>
          </a:prstGeom>
        </p:spPr>
      </p:pic>
      <p:pic>
        <p:nvPicPr>
          <p:cNvPr id="6" name="Picture 5">
            <a:extLst>
              <a:ext uri="{FF2B5EF4-FFF2-40B4-BE49-F238E27FC236}">
                <a16:creationId xmlns:a16="http://schemas.microsoft.com/office/drawing/2014/main" id="{58E33291-6A0F-4779-AF92-1BCC1C5EEF3B}"/>
              </a:ext>
            </a:extLst>
          </p:cNvPr>
          <p:cNvPicPr>
            <a:picLocks noChangeAspect="1"/>
          </p:cNvPicPr>
          <p:nvPr/>
        </p:nvPicPr>
        <p:blipFill rotWithShape="1">
          <a:blip r:embed="rId5"/>
          <a:srcRect b="32433"/>
          <a:stretch/>
        </p:blipFill>
        <p:spPr>
          <a:xfrm>
            <a:off x="7789192" y="3076532"/>
            <a:ext cx="1666875" cy="1853489"/>
          </a:xfrm>
          <a:prstGeom prst="rect">
            <a:avLst/>
          </a:prstGeom>
        </p:spPr>
      </p:pic>
      <p:pic>
        <p:nvPicPr>
          <p:cNvPr id="7" name="Picture 6">
            <a:extLst>
              <a:ext uri="{FF2B5EF4-FFF2-40B4-BE49-F238E27FC236}">
                <a16:creationId xmlns:a16="http://schemas.microsoft.com/office/drawing/2014/main" id="{02243C6E-B94F-4A83-A568-89BCBBA2437F}"/>
              </a:ext>
            </a:extLst>
          </p:cNvPr>
          <p:cNvPicPr>
            <a:picLocks noChangeAspect="1"/>
          </p:cNvPicPr>
          <p:nvPr/>
        </p:nvPicPr>
        <p:blipFill rotWithShape="1">
          <a:blip r:embed="rId6"/>
          <a:srcRect t="-3872" b="17993"/>
          <a:stretch/>
        </p:blipFill>
        <p:spPr>
          <a:xfrm>
            <a:off x="7138625" y="4975137"/>
            <a:ext cx="2968008" cy="1482146"/>
          </a:xfrm>
          <a:prstGeom prst="rect">
            <a:avLst/>
          </a:prstGeom>
        </p:spPr>
      </p:pic>
    </p:spTree>
    <p:extLst>
      <p:ext uri="{BB962C8B-B14F-4D97-AF65-F5344CB8AC3E}">
        <p14:creationId xmlns:p14="http://schemas.microsoft.com/office/powerpoint/2010/main" val="45852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Rigging Men – Strengthen your core</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5" name="Picture 4" descr="A picture containing person, man, wall, outdoor&#10;&#10;Description generated with very high confidence">
            <a:extLst>
              <a:ext uri="{FF2B5EF4-FFF2-40B4-BE49-F238E27FC236}">
                <a16:creationId xmlns:a16="http://schemas.microsoft.com/office/drawing/2014/main" id="{77A5177A-B8D1-42A2-A8C4-8DD225E9D8A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40880"/>
          <a:stretch/>
        </p:blipFill>
        <p:spPr>
          <a:xfrm>
            <a:off x="537411" y="1601823"/>
            <a:ext cx="5046552" cy="1991644"/>
          </a:xfrm>
          <a:prstGeom prst="rect">
            <a:avLst/>
          </a:prstGeom>
        </p:spPr>
      </p:pic>
      <p:pic>
        <p:nvPicPr>
          <p:cNvPr id="10" name="Picture 9" descr="A person jumping in the air&#10;&#10;Description generated with high confidence">
            <a:extLst>
              <a:ext uri="{FF2B5EF4-FFF2-40B4-BE49-F238E27FC236}">
                <a16:creationId xmlns:a16="http://schemas.microsoft.com/office/drawing/2014/main" id="{5BDA9DB4-2720-41E6-9BA1-7242B8EC1A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1908"/>
          <a:stretch/>
        </p:blipFill>
        <p:spPr>
          <a:xfrm>
            <a:off x="6602142" y="1600075"/>
            <a:ext cx="4751658" cy="1993392"/>
          </a:xfrm>
          <a:prstGeom prst="rect">
            <a:avLst/>
          </a:prstGeom>
        </p:spPr>
      </p:pic>
      <p:pic>
        <p:nvPicPr>
          <p:cNvPr id="12" name="Picture 11" descr="A picture containing wall, person, sky, outdoor&#10;&#10;Description generated with very high confidence">
            <a:extLst>
              <a:ext uri="{FF2B5EF4-FFF2-40B4-BE49-F238E27FC236}">
                <a16:creationId xmlns:a16="http://schemas.microsoft.com/office/drawing/2014/main" id="{375B7750-E1BB-4941-A25C-50A94CB8B61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47074"/>
          <a:stretch/>
        </p:blipFill>
        <p:spPr>
          <a:xfrm>
            <a:off x="537411" y="3835847"/>
            <a:ext cx="5046552" cy="1993392"/>
          </a:xfrm>
          <a:prstGeom prst="rect">
            <a:avLst/>
          </a:prstGeom>
        </p:spPr>
      </p:pic>
      <p:pic>
        <p:nvPicPr>
          <p:cNvPr id="14" name="Picture 13" descr="A picture containing person, wall, outdoor&#10;&#10;Description generated with very high confidence">
            <a:extLst>
              <a:ext uri="{FF2B5EF4-FFF2-40B4-BE49-F238E27FC236}">
                <a16:creationId xmlns:a16="http://schemas.microsoft.com/office/drawing/2014/main" id="{133CC349-DB7B-4429-BD18-273B6F53D24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36141"/>
          <a:stretch/>
        </p:blipFill>
        <p:spPr>
          <a:xfrm>
            <a:off x="6602142" y="3835847"/>
            <a:ext cx="4751658" cy="2002536"/>
          </a:xfrm>
          <a:prstGeom prst="rect">
            <a:avLst/>
          </a:prstGeom>
        </p:spPr>
      </p:pic>
    </p:spTree>
    <p:extLst>
      <p:ext uri="{BB962C8B-B14F-4D97-AF65-F5344CB8AC3E}">
        <p14:creationId xmlns:p14="http://schemas.microsoft.com/office/powerpoint/2010/main" val="123803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Rigging Men – Scapular Stabilization</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Picture 3" descr="A picture containing skating, riding, person, outdoor&#10;&#10;Description generated with very high confidence">
            <a:extLst>
              <a:ext uri="{FF2B5EF4-FFF2-40B4-BE49-F238E27FC236}">
                <a16:creationId xmlns:a16="http://schemas.microsoft.com/office/drawing/2014/main" id="{2842CB62-EDF9-41EB-9CCF-7C3D3A567D2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216" r="-2429"/>
          <a:stretch/>
        </p:blipFill>
        <p:spPr>
          <a:xfrm>
            <a:off x="564468" y="1472566"/>
            <a:ext cx="2301582" cy="4352544"/>
          </a:xfrm>
          <a:prstGeom prst="rect">
            <a:avLst/>
          </a:prstGeom>
        </p:spPr>
      </p:pic>
      <p:pic>
        <p:nvPicPr>
          <p:cNvPr id="6" name="Picture 5" descr="A picture containing person, holding, wall, racquetball&#10;&#10;Description generated with very high confidence">
            <a:extLst>
              <a:ext uri="{FF2B5EF4-FFF2-40B4-BE49-F238E27FC236}">
                <a16:creationId xmlns:a16="http://schemas.microsoft.com/office/drawing/2014/main" id="{DA180609-B37C-492F-8ADE-B6C445221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9518" y="1472566"/>
            <a:ext cx="2521103" cy="4352544"/>
          </a:xfrm>
          <a:prstGeom prst="rect">
            <a:avLst/>
          </a:prstGeom>
        </p:spPr>
      </p:pic>
      <p:pic>
        <p:nvPicPr>
          <p:cNvPr id="15" name="Picture 14" descr="A person in a blue shirt&#10;&#10;Description generated with very high confidence">
            <a:extLst>
              <a:ext uri="{FF2B5EF4-FFF2-40B4-BE49-F238E27FC236}">
                <a16:creationId xmlns:a16="http://schemas.microsoft.com/office/drawing/2014/main" id="{991EC6D6-6E72-4386-9D94-648DE1C1B53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03"/>
          <a:stretch/>
        </p:blipFill>
        <p:spPr>
          <a:xfrm>
            <a:off x="8547704" y="2798129"/>
            <a:ext cx="3154145" cy="2370326"/>
          </a:xfrm>
          <a:prstGeom prst="rect">
            <a:avLst/>
          </a:prstGeom>
        </p:spPr>
      </p:pic>
      <p:pic>
        <p:nvPicPr>
          <p:cNvPr id="19" name="Picture 18" descr="A person standing posing for the camera&#10;&#10;Description generated with very high confidence">
            <a:extLst>
              <a:ext uri="{FF2B5EF4-FFF2-40B4-BE49-F238E27FC236}">
                <a16:creationId xmlns:a16="http://schemas.microsoft.com/office/drawing/2014/main" id="{813119B5-6721-4C3D-9478-DA7A2208544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54089" y="1472566"/>
            <a:ext cx="2610147" cy="4352544"/>
          </a:xfrm>
          <a:prstGeom prst="rect">
            <a:avLst/>
          </a:prstGeom>
        </p:spPr>
      </p:pic>
    </p:spTree>
    <p:extLst>
      <p:ext uri="{BB962C8B-B14F-4D97-AF65-F5344CB8AC3E}">
        <p14:creationId xmlns:p14="http://schemas.microsoft.com/office/powerpoint/2010/main" val="155969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Rigging Men – Balance Exercises</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5" name="Picture 4" descr="A picture containing skating, outdoor, riding, person&#10;&#10;Description generated with very high confidence">
            <a:extLst>
              <a:ext uri="{FF2B5EF4-FFF2-40B4-BE49-F238E27FC236}">
                <a16:creationId xmlns:a16="http://schemas.microsoft.com/office/drawing/2014/main" id="{408088D4-96D1-4F3C-91C3-22369AB8EC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603" y="1930400"/>
            <a:ext cx="2136438" cy="3200400"/>
          </a:xfrm>
          <a:prstGeom prst="rect">
            <a:avLst/>
          </a:prstGeom>
        </p:spPr>
      </p:pic>
      <p:pic>
        <p:nvPicPr>
          <p:cNvPr id="10" name="Picture 9" descr="A picture containing skating, outdoor, man, person&#10;&#10;Description generated with very high confidence">
            <a:extLst>
              <a:ext uri="{FF2B5EF4-FFF2-40B4-BE49-F238E27FC236}">
                <a16:creationId xmlns:a16="http://schemas.microsoft.com/office/drawing/2014/main" id="{0DBB1BF8-48DA-431B-9356-F13A5ECD691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35956" y="1930400"/>
            <a:ext cx="2136438" cy="3200400"/>
          </a:xfrm>
          <a:prstGeom prst="rect">
            <a:avLst/>
          </a:prstGeom>
        </p:spPr>
      </p:pic>
      <p:pic>
        <p:nvPicPr>
          <p:cNvPr id="12" name="Picture 11" descr="A person posing for the camera&#10;&#10;Description generated with very high confidence">
            <a:extLst>
              <a:ext uri="{FF2B5EF4-FFF2-40B4-BE49-F238E27FC236}">
                <a16:creationId xmlns:a16="http://schemas.microsoft.com/office/drawing/2014/main" id="{977C67E4-AE85-494B-B297-1926B325357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80961" y="1930400"/>
            <a:ext cx="2136438" cy="3200400"/>
          </a:xfrm>
          <a:prstGeom prst="rect">
            <a:avLst/>
          </a:prstGeom>
        </p:spPr>
      </p:pic>
      <p:pic>
        <p:nvPicPr>
          <p:cNvPr id="14" name="Picture 13" descr="A close up of a person&#10;&#10;Description generated with high confidence">
            <a:extLst>
              <a:ext uri="{FF2B5EF4-FFF2-40B4-BE49-F238E27FC236}">
                <a16:creationId xmlns:a16="http://schemas.microsoft.com/office/drawing/2014/main" id="{74BD9BCE-11EA-4058-A6EC-9A8D01DB41D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25966" y="1930400"/>
            <a:ext cx="2136437" cy="3200400"/>
          </a:xfrm>
          <a:prstGeom prst="rect">
            <a:avLst/>
          </a:prstGeom>
        </p:spPr>
      </p:pic>
    </p:spTree>
    <p:extLst>
      <p:ext uri="{BB962C8B-B14F-4D97-AF65-F5344CB8AC3E}">
        <p14:creationId xmlns:p14="http://schemas.microsoft.com/office/powerpoint/2010/main" val="346871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General Recommendations – Timber Cutter</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AutoNum type="arabicPeriod"/>
            </a:pPr>
            <a:r>
              <a:rPr lang="en-US" dirty="0"/>
              <a:t>Maintain Proper Footwear</a:t>
            </a:r>
          </a:p>
          <a:p>
            <a:pPr marL="514350" indent="-514350">
              <a:buAutoNum type="arabicPeriod"/>
            </a:pPr>
            <a:r>
              <a:rPr lang="en-US" dirty="0"/>
              <a:t>Alternate sides that you cut from (when safely applicable)</a:t>
            </a:r>
          </a:p>
          <a:p>
            <a:pPr marL="514350" indent="-514350">
              <a:buAutoNum type="arabicPeriod"/>
            </a:pPr>
            <a:r>
              <a:rPr lang="en-US" dirty="0"/>
              <a:t>Hip Stretches</a:t>
            </a:r>
          </a:p>
          <a:p>
            <a:pPr marL="514350" indent="-514350">
              <a:buAutoNum type="arabicPeriod"/>
            </a:pPr>
            <a:r>
              <a:rPr lang="en-US" dirty="0"/>
              <a:t>Neck Stretches</a:t>
            </a:r>
          </a:p>
          <a:p>
            <a:pPr marL="514350" indent="-514350">
              <a:buAutoNum type="arabicPeriod"/>
            </a:pPr>
            <a:r>
              <a:rPr lang="en-US" dirty="0"/>
              <a:t>Core Strengthening</a:t>
            </a:r>
          </a:p>
          <a:p>
            <a:pPr marL="514350" indent="-514350">
              <a:buAutoNum type="arabicPeriod"/>
            </a:pPr>
            <a:r>
              <a:rPr lang="en-US" dirty="0"/>
              <a:t>Scapular Stabilization</a:t>
            </a:r>
          </a:p>
          <a:p>
            <a:pPr marL="0" indent="0">
              <a:buNone/>
            </a:pPr>
            <a:endParaRPr lang="en-US" dirty="0"/>
          </a:p>
          <a:p>
            <a:pPr marL="514350" indent="-514350">
              <a:buAutoNum type="arabicPeriod"/>
            </a:pPr>
            <a:endParaRPr lang="en-US" dirty="0"/>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Content Placeholder 3">
            <a:extLst>
              <a:ext uri="{FF2B5EF4-FFF2-40B4-BE49-F238E27FC236}">
                <a16:creationId xmlns:a16="http://schemas.microsoft.com/office/drawing/2014/main" id="{00B22587-2E1F-4785-BAD8-418BB2E51698}"/>
              </a:ext>
            </a:extLst>
          </p:cNvPr>
          <p:cNvPicPr>
            <a:picLocks noGrp="1" noChangeAspect="1"/>
          </p:cNvPicPr>
          <p:nvPr>
            <p:ph sz="half" idx="2"/>
          </p:nvPr>
        </p:nvPicPr>
        <p:blipFill rotWithShape="1">
          <a:blip r:embed="rId4"/>
          <a:srcRect t="9686" b="29696"/>
          <a:stretch/>
        </p:blipFill>
        <p:spPr>
          <a:xfrm>
            <a:off x="6027818" y="2105525"/>
            <a:ext cx="5325982" cy="3175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804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Identifying Proper Footwear</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AutoNum type="arabicPeriod"/>
            </a:pPr>
            <a:r>
              <a:rPr lang="en-US" dirty="0"/>
              <a:t>3 Part Test for your boots</a:t>
            </a:r>
          </a:p>
          <a:p>
            <a:pPr marL="971550" lvl="1" indent="-514350">
              <a:buAutoNum type="arabicPeriod"/>
            </a:pPr>
            <a:r>
              <a:rPr lang="en-US" dirty="0"/>
              <a:t>Heel Test</a:t>
            </a:r>
          </a:p>
          <a:p>
            <a:pPr marL="971550" lvl="1" indent="-514350">
              <a:buAutoNum type="arabicPeriod"/>
            </a:pPr>
            <a:r>
              <a:rPr lang="en-US" dirty="0"/>
              <a:t>Twist Test</a:t>
            </a:r>
          </a:p>
          <a:p>
            <a:pPr marL="971550" lvl="1" indent="-514350">
              <a:buAutoNum type="arabicPeriod"/>
            </a:pPr>
            <a:r>
              <a:rPr lang="en-US" dirty="0"/>
              <a:t>Fold Test</a:t>
            </a:r>
          </a:p>
          <a:p>
            <a:pPr marL="0" indent="0">
              <a:buNone/>
            </a:pPr>
            <a:endParaRPr lang="en-US" dirty="0"/>
          </a:p>
          <a:p>
            <a:pPr marL="514350" indent="-514350">
              <a:buAutoNum type="arabicPeriod"/>
            </a:pPr>
            <a:endParaRPr lang="en-US" dirty="0"/>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Content Placeholder 3">
            <a:extLst>
              <a:ext uri="{FF2B5EF4-FFF2-40B4-BE49-F238E27FC236}">
                <a16:creationId xmlns:a16="http://schemas.microsoft.com/office/drawing/2014/main" id="{26D34E15-46A9-4193-8CA1-FA70203A5A75}"/>
              </a:ext>
            </a:extLst>
          </p:cNvPr>
          <p:cNvPicPr>
            <a:picLocks noGrp="1" noChangeAspect="1"/>
          </p:cNvPicPr>
          <p:nvPr>
            <p:ph sz="half" idx="2"/>
          </p:nvPr>
        </p:nvPicPr>
        <p:blipFill>
          <a:blip r:embed="rId4"/>
          <a:stretch>
            <a:fillRect/>
          </a:stretch>
        </p:blipFill>
        <p:spPr>
          <a:xfrm>
            <a:off x="6199914" y="1311277"/>
            <a:ext cx="5133975" cy="1666875"/>
          </a:xfrm>
          <a:prstGeom prst="rect">
            <a:avLst/>
          </a:prstGeom>
        </p:spPr>
      </p:pic>
      <p:pic>
        <p:nvPicPr>
          <p:cNvPr id="6" name="Picture 5">
            <a:extLst>
              <a:ext uri="{FF2B5EF4-FFF2-40B4-BE49-F238E27FC236}">
                <a16:creationId xmlns:a16="http://schemas.microsoft.com/office/drawing/2014/main" id="{58E33291-6A0F-4779-AF92-1BCC1C5EEF3B}"/>
              </a:ext>
            </a:extLst>
          </p:cNvPr>
          <p:cNvPicPr>
            <a:picLocks noChangeAspect="1"/>
          </p:cNvPicPr>
          <p:nvPr/>
        </p:nvPicPr>
        <p:blipFill rotWithShape="1">
          <a:blip r:embed="rId5"/>
          <a:srcRect b="32433"/>
          <a:stretch/>
        </p:blipFill>
        <p:spPr>
          <a:xfrm>
            <a:off x="7789192" y="3076532"/>
            <a:ext cx="1666875" cy="1853489"/>
          </a:xfrm>
          <a:prstGeom prst="rect">
            <a:avLst/>
          </a:prstGeom>
        </p:spPr>
      </p:pic>
      <p:pic>
        <p:nvPicPr>
          <p:cNvPr id="7" name="Picture 6">
            <a:extLst>
              <a:ext uri="{FF2B5EF4-FFF2-40B4-BE49-F238E27FC236}">
                <a16:creationId xmlns:a16="http://schemas.microsoft.com/office/drawing/2014/main" id="{02243C6E-B94F-4A83-A568-89BCBBA2437F}"/>
              </a:ext>
            </a:extLst>
          </p:cNvPr>
          <p:cNvPicPr>
            <a:picLocks noChangeAspect="1"/>
          </p:cNvPicPr>
          <p:nvPr/>
        </p:nvPicPr>
        <p:blipFill rotWithShape="1">
          <a:blip r:embed="rId6"/>
          <a:srcRect t="-3872" b="17993"/>
          <a:stretch/>
        </p:blipFill>
        <p:spPr>
          <a:xfrm>
            <a:off x="7138625" y="4975137"/>
            <a:ext cx="2968008" cy="1482146"/>
          </a:xfrm>
          <a:prstGeom prst="rect">
            <a:avLst/>
          </a:prstGeom>
        </p:spPr>
      </p:pic>
    </p:spTree>
    <p:extLst>
      <p:ext uri="{BB962C8B-B14F-4D97-AF65-F5344CB8AC3E}">
        <p14:creationId xmlns:p14="http://schemas.microsoft.com/office/powerpoint/2010/main" val="228876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Timber Cutter– Hip Stretches</a:t>
            </a:r>
          </a:p>
        </p:txBody>
      </p:sp>
      <p:pic>
        <p:nvPicPr>
          <p:cNvPr id="10" name="Content Placeholder 9">
            <a:extLst>
              <a:ext uri="{FF2B5EF4-FFF2-40B4-BE49-F238E27FC236}">
                <a16:creationId xmlns:a16="http://schemas.microsoft.com/office/drawing/2014/main" id="{E81AFE83-8EBC-4E26-A612-797C59CDFA8D}"/>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8515667" y="1473772"/>
            <a:ext cx="2904749" cy="4351338"/>
          </a:xfrm>
        </p:spPr>
      </p:pic>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12" name="Content Placeholder 11" descr="A picture containing skating&#10;&#10;Description generated with high confidence">
            <a:extLst>
              <a:ext uri="{FF2B5EF4-FFF2-40B4-BE49-F238E27FC236}">
                <a16:creationId xmlns:a16="http://schemas.microsoft.com/office/drawing/2014/main" id="{E7EA748B-9D83-406E-B009-8ADD53A8E80F}"/>
              </a:ext>
            </a:extLst>
          </p:cNvPr>
          <p:cNvPicPr>
            <a:picLocks noGrp="1" noChangeAspect="1"/>
          </p:cNvPicPr>
          <p:nvPr>
            <p:ph sz="half" idx="2"/>
          </p:nvPr>
        </p:nvPicPr>
        <p:blipFill>
          <a:blip r:embed="rId5" cstate="hqprint">
            <a:extLst>
              <a:ext uri="{28A0092B-C50C-407E-A947-70E740481C1C}">
                <a14:useLocalDpi xmlns:a14="http://schemas.microsoft.com/office/drawing/2010/main" val="0"/>
              </a:ext>
            </a:extLst>
          </a:blip>
          <a:stretch>
            <a:fillRect/>
          </a:stretch>
        </p:blipFill>
        <p:spPr>
          <a:xfrm>
            <a:off x="4624575" y="1473772"/>
            <a:ext cx="2904749" cy="4351338"/>
          </a:xfrm>
        </p:spPr>
      </p:pic>
      <p:pic>
        <p:nvPicPr>
          <p:cNvPr id="14" name="Picture 13" descr="A picture containing man, outdoor&#10;&#10;Description generated with high confidence">
            <a:extLst>
              <a:ext uri="{FF2B5EF4-FFF2-40B4-BE49-F238E27FC236}">
                <a16:creationId xmlns:a16="http://schemas.microsoft.com/office/drawing/2014/main" id="{04CDB916-BC99-4CF9-AC88-634FDD0F04B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2677" y="1473772"/>
            <a:ext cx="2905555" cy="4352544"/>
          </a:xfrm>
          <a:prstGeom prst="rect">
            <a:avLst/>
          </a:prstGeom>
        </p:spPr>
      </p:pic>
    </p:spTree>
    <p:extLst>
      <p:ext uri="{BB962C8B-B14F-4D97-AF65-F5344CB8AC3E}">
        <p14:creationId xmlns:p14="http://schemas.microsoft.com/office/powerpoint/2010/main" val="97839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Timber Cutter – Neck Stretches</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5" name="Picture 4">
            <a:extLst>
              <a:ext uri="{FF2B5EF4-FFF2-40B4-BE49-F238E27FC236}">
                <a16:creationId xmlns:a16="http://schemas.microsoft.com/office/drawing/2014/main" id="{7D91ADE1-021B-4FB5-A71A-3FFDFBC9169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694"/>
          <a:stretch/>
        </p:blipFill>
        <p:spPr>
          <a:xfrm>
            <a:off x="479629" y="1472566"/>
            <a:ext cx="2507668" cy="4352544"/>
          </a:xfrm>
          <a:prstGeom prst="rect">
            <a:avLst/>
          </a:prstGeom>
        </p:spPr>
      </p:pic>
      <p:pic>
        <p:nvPicPr>
          <p:cNvPr id="13" name="Content Placeholder 12" descr="A person posing for the camera&#10;&#10;Description generated with very high confidence">
            <a:extLst>
              <a:ext uri="{FF2B5EF4-FFF2-40B4-BE49-F238E27FC236}">
                <a16:creationId xmlns:a16="http://schemas.microsoft.com/office/drawing/2014/main" id="{32100924-D8EA-4BEE-8BB1-25DD437C0A1F}"/>
              </a:ext>
            </a:extLst>
          </p:cNvPr>
          <p:cNvPicPr>
            <a:picLocks noGrp="1" noChangeAspect="1"/>
          </p:cNvPicPr>
          <p:nvPr>
            <p:ph sz="half" idx="2"/>
          </p:nvPr>
        </p:nvPicPr>
        <p:blipFill>
          <a:blip r:embed="rId5" cstate="hqprint">
            <a:extLst>
              <a:ext uri="{28A0092B-C50C-407E-A947-70E740481C1C}">
                <a14:useLocalDpi xmlns:a14="http://schemas.microsoft.com/office/drawing/2010/main" val="0"/>
              </a:ext>
            </a:extLst>
          </a:blip>
          <a:stretch>
            <a:fillRect/>
          </a:stretch>
        </p:blipFill>
        <p:spPr>
          <a:xfrm>
            <a:off x="5377665" y="1472566"/>
            <a:ext cx="2904749" cy="4351338"/>
          </a:xfrm>
        </p:spPr>
      </p:pic>
      <p:pic>
        <p:nvPicPr>
          <p:cNvPr id="15" name="Picture 14">
            <a:extLst>
              <a:ext uri="{FF2B5EF4-FFF2-40B4-BE49-F238E27FC236}">
                <a16:creationId xmlns:a16="http://schemas.microsoft.com/office/drawing/2014/main" id="{CCC51674-38C8-482D-815F-0E732B0F154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8535"/>
          <a:stretch/>
        </p:blipFill>
        <p:spPr>
          <a:xfrm>
            <a:off x="3144248" y="1472566"/>
            <a:ext cx="2076466" cy="4352544"/>
          </a:xfrm>
          <a:prstGeom prst="rect">
            <a:avLst/>
          </a:prstGeom>
        </p:spPr>
      </p:pic>
      <p:pic>
        <p:nvPicPr>
          <p:cNvPr id="17" name="Picture 16" descr="A person posing for a picture&#10;&#10;Description generated with high confidence">
            <a:extLst>
              <a:ext uri="{FF2B5EF4-FFF2-40B4-BE49-F238E27FC236}">
                <a16:creationId xmlns:a16="http://schemas.microsoft.com/office/drawing/2014/main" id="{B5754F33-1D06-4B10-8FE7-87EF129531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39365" y="1472566"/>
            <a:ext cx="2905555" cy="4352544"/>
          </a:xfrm>
          <a:prstGeom prst="rect">
            <a:avLst/>
          </a:prstGeom>
        </p:spPr>
      </p:pic>
    </p:spTree>
    <p:extLst>
      <p:ext uri="{BB962C8B-B14F-4D97-AF65-F5344CB8AC3E}">
        <p14:creationId xmlns:p14="http://schemas.microsoft.com/office/powerpoint/2010/main" val="139781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Rigging Men – Strengthen your core</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5" name="Picture 4" descr="A picture containing person, man, wall, outdoor&#10;&#10;Description generated with very high confidence">
            <a:extLst>
              <a:ext uri="{FF2B5EF4-FFF2-40B4-BE49-F238E27FC236}">
                <a16:creationId xmlns:a16="http://schemas.microsoft.com/office/drawing/2014/main" id="{77A5177A-B8D1-42A2-A8C4-8DD225E9D8A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40880"/>
          <a:stretch/>
        </p:blipFill>
        <p:spPr>
          <a:xfrm>
            <a:off x="537411" y="1601823"/>
            <a:ext cx="5046552" cy="1991644"/>
          </a:xfrm>
          <a:prstGeom prst="rect">
            <a:avLst/>
          </a:prstGeom>
        </p:spPr>
      </p:pic>
      <p:pic>
        <p:nvPicPr>
          <p:cNvPr id="10" name="Picture 9" descr="A person jumping in the air&#10;&#10;Description generated with high confidence">
            <a:extLst>
              <a:ext uri="{FF2B5EF4-FFF2-40B4-BE49-F238E27FC236}">
                <a16:creationId xmlns:a16="http://schemas.microsoft.com/office/drawing/2014/main" id="{5BDA9DB4-2720-41E6-9BA1-7242B8EC1A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1908"/>
          <a:stretch/>
        </p:blipFill>
        <p:spPr>
          <a:xfrm>
            <a:off x="6602142" y="1600075"/>
            <a:ext cx="4751658" cy="1993392"/>
          </a:xfrm>
          <a:prstGeom prst="rect">
            <a:avLst/>
          </a:prstGeom>
        </p:spPr>
      </p:pic>
      <p:pic>
        <p:nvPicPr>
          <p:cNvPr id="12" name="Picture 11" descr="A picture containing wall, person, sky, outdoor&#10;&#10;Description generated with very high confidence">
            <a:extLst>
              <a:ext uri="{FF2B5EF4-FFF2-40B4-BE49-F238E27FC236}">
                <a16:creationId xmlns:a16="http://schemas.microsoft.com/office/drawing/2014/main" id="{375B7750-E1BB-4941-A25C-50A94CB8B61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47074"/>
          <a:stretch/>
        </p:blipFill>
        <p:spPr>
          <a:xfrm>
            <a:off x="537411" y="3835847"/>
            <a:ext cx="5046552" cy="1993392"/>
          </a:xfrm>
          <a:prstGeom prst="rect">
            <a:avLst/>
          </a:prstGeom>
        </p:spPr>
      </p:pic>
      <p:pic>
        <p:nvPicPr>
          <p:cNvPr id="14" name="Picture 13" descr="A picture containing person, wall, outdoor&#10;&#10;Description generated with very high confidence">
            <a:extLst>
              <a:ext uri="{FF2B5EF4-FFF2-40B4-BE49-F238E27FC236}">
                <a16:creationId xmlns:a16="http://schemas.microsoft.com/office/drawing/2014/main" id="{133CC349-DB7B-4429-BD18-273B6F53D24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36141"/>
          <a:stretch/>
        </p:blipFill>
        <p:spPr>
          <a:xfrm>
            <a:off x="6602142" y="3835847"/>
            <a:ext cx="4751658" cy="2002536"/>
          </a:xfrm>
          <a:prstGeom prst="rect">
            <a:avLst/>
          </a:prstGeom>
        </p:spPr>
      </p:pic>
    </p:spTree>
    <p:extLst>
      <p:ext uri="{BB962C8B-B14F-4D97-AF65-F5344CB8AC3E}">
        <p14:creationId xmlns:p14="http://schemas.microsoft.com/office/powerpoint/2010/main" val="347250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6C81341-4FCC-48C0-8F63-5F95DE585C9E}"/>
              </a:ext>
            </a:extLst>
          </p:cNvPr>
          <p:cNvSpPr>
            <a:spLocks noGrp="1"/>
          </p:cNvSpPr>
          <p:nvPr>
            <p:ph type="title"/>
          </p:nvPr>
        </p:nvSpPr>
        <p:spPr/>
        <p:txBody>
          <a:bodyPr/>
          <a:lstStyle/>
          <a:p>
            <a:r>
              <a:rPr lang="en-US" dirty="0"/>
              <a:t>Exercise Disclaimer</a:t>
            </a:r>
          </a:p>
        </p:txBody>
      </p:sp>
      <p:sp>
        <p:nvSpPr>
          <p:cNvPr id="6" name="Subtitle 5">
            <a:extLst>
              <a:ext uri="{FF2B5EF4-FFF2-40B4-BE49-F238E27FC236}">
                <a16:creationId xmlns:a16="http://schemas.microsoft.com/office/drawing/2014/main" id="{DBF94890-8A3E-405A-BB6D-63B9DFB97EBE}"/>
              </a:ext>
            </a:extLst>
          </p:cNvPr>
          <p:cNvSpPr>
            <a:spLocks noGrp="1"/>
          </p:cNvSpPr>
          <p:nvPr>
            <p:ph type="body" idx="1"/>
          </p:nvPr>
        </p:nvSpPr>
        <p:spPr/>
        <p:txBody>
          <a:bodyPr>
            <a:normAutofit fontScale="47500" lnSpcReduction="20000"/>
          </a:bodyPr>
          <a:lstStyle/>
          <a:p>
            <a:r>
              <a:rPr lang="en-US" dirty="0"/>
              <a:t>Work Right NW, </a:t>
            </a:r>
            <a:r>
              <a:rPr lang="en-US" dirty="0" err="1"/>
              <a:t>DorsaVi</a:t>
            </a:r>
            <a:r>
              <a:rPr lang="en-US" dirty="0"/>
              <a:t> or SHIP Grant Program strongly recommends that you consult with your physician before beginning any exercise program.</a:t>
            </a:r>
          </a:p>
          <a:p>
            <a:r>
              <a:rPr lang="en-US" dirty="0"/>
              <a:t>You should be in good physical condition and be able to participate in the exercise.</a:t>
            </a:r>
          </a:p>
          <a:p>
            <a:r>
              <a:rPr lang="en-US" dirty="0"/>
              <a:t>Work Right NW, </a:t>
            </a:r>
            <a:r>
              <a:rPr lang="en-US" dirty="0" err="1"/>
              <a:t>DorsaVi</a:t>
            </a:r>
            <a:r>
              <a:rPr lang="en-US" dirty="0"/>
              <a:t> or SHIP Grant Program are not presenting this information as licensed medical care providers and represents that it has no expertise in diagnosing, examining, or treating medical conditions of any kind, or in determining the effect of any specific exercise on a medical condition.</a:t>
            </a:r>
          </a:p>
          <a:p>
            <a:r>
              <a:rPr lang="en-US" dirty="0"/>
              <a:t>You should understand that when participating in any exercise or exercise program, there is the possibility of physical injury. If you engage in this exercise or exercise program, you agree that you do so at your own risk, are voluntarily participating in these activities, assume all risk of injury to yourself, and agree to release and discharge FreeTrainers.com from any and all claims or causes of action, known or unknown, arising out of Work Right NW, </a:t>
            </a:r>
            <a:r>
              <a:rPr lang="en-US" dirty="0" err="1"/>
              <a:t>DorsaVi</a:t>
            </a:r>
            <a:r>
              <a:rPr lang="en-US" dirty="0"/>
              <a:t> or SHIP Grant Program negligence.</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269961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Rigging Men – Scapular Stabilization</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Picture 3" descr="A picture containing skating, riding, person, outdoor&#10;&#10;Description generated with very high confidence">
            <a:extLst>
              <a:ext uri="{FF2B5EF4-FFF2-40B4-BE49-F238E27FC236}">
                <a16:creationId xmlns:a16="http://schemas.microsoft.com/office/drawing/2014/main" id="{2842CB62-EDF9-41EB-9CCF-7C3D3A567D2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216" r="-2429"/>
          <a:stretch/>
        </p:blipFill>
        <p:spPr>
          <a:xfrm>
            <a:off x="564468" y="1472566"/>
            <a:ext cx="2301582" cy="4352544"/>
          </a:xfrm>
          <a:prstGeom prst="rect">
            <a:avLst/>
          </a:prstGeom>
        </p:spPr>
      </p:pic>
      <p:pic>
        <p:nvPicPr>
          <p:cNvPr id="6" name="Picture 5" descr="A picture containing person, holding, wall, racquetball&#10;&#10;Description generated with very high confidence">
            <a:extLst>
              <a:ext uri="{FF2B5EF4-FFF2-40B4-BE49-F238E27FC236}">
                <a16:creationId xmlns:a16="http://schemas.microsoft.com/office/drawing/2014/main" id="{DA180609-B37C-492F-8ADE-B6C445221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9518" y="1472566"/>
            <a:ext cx="2521103" cy="4352544"/>
          </a:xfrm>
          <a:prstGeom prst="rect">
            <a:avLst/>
          </a:prstGeom>
        </p:spPr>
      </p:pic>
      <p:pic>
        <p:nvPicPr>
          <p:cNvPr id="15" name="Picture 14" descr="A person in a blue shirt&#10;&#10;Description generated with very high confidence">
            <a:extLst>
              <a:ext uri="{FF2B5EF4-FFF2-40B4-BE49-F238E27FC236}">
                <a16:creationId xmlns:a16="http://schemas.microsoft.com/office/drawing/2014/main" id="{991EC6D6-6E72-4386-9D94-648DE1C1B53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03"/>
          <a:stretch/>
        </p:blipFill>
        <p:spPr>
          <a:xfrm>
            <a:off x="8547704" y="2798129"/>
            <a:ext cx="3154145" cy="2370326"/>
          </a:xfrm>
          <a:prstGeom prst="rect">
            <a:avLst/>
          </a:prstGeom>
        </p:spPr>
      </p:pic>
      <p:pic>
        <p:nvPicPr>
          <p:cNvPr id="19" name="Picture 18" descr="A person standing posing for the camera&#10;&#10;Description generated with very high confidence">
            <a:extLst>
              <a:ext uri="{FF2B5EF4-FFF2-40B4-BE49-F238E27FC236}">
                <a16:creationId xmlns:a16="http://schemas.microsoft.com/office/drawing/2014/main" id="{813119B5-6721-4C3D-9478-DA7A2208544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54089" y="1472566"/>
            <a:ext cx="2610147" cy="4352544"/>
          </a:xfrm>
          <a:prstGeom prst="rect">
            <a:avLst/>
          </a:prstGeom>
        </p:spPr>
      </p:pic>
    </p:spTree>
    <p:extLst>
      <p:ext uri="{BB962C8B-B14F-4D97-AF65-F5344CB8AC3E}">
        <p14:creationId xmlns:p14="http://schemas.microsoft.com/office/powerpoint/2010/main" val="48162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9788" y="457200"/>
            <a:ext cx="5151938" cy="1600200"/>
          </a:xfrm>
        </p:spPr>
        <p:txBody>
          <a:bodyPr/>
          <a:lstStyle/>
          <a:p>
            <a:r>
              <a:rPr lang="en-US" dirty="0"/>
              <a:t>Example of Pre-Shift Warmup</a:t>
            </a:r>
          </a:p>
        </p:txBody>
      </p:sp>
      <p:pic>
        <p:nvPicPr>
          <p:cNvPr id="10" name="Content Placeholder 9">
            <a:extLst>
              <a:ext uri="{FF2B5EF4-FFF2-40B4-BE49-F238E27FC236}">
                <a16:creationId xmlns:a16="http://schemas.microsoft.com/office/drawing/2014/main" id="{DEE7193C-FB49-49A2-8AA7-57A402CDEC8F}"/>
              </a:ext>
            </a:extLst>
          </p:cNvPr>
          <p:cNvPicPr>
            <a:picLocks noGrp="1" noChangeAspect="1"/>
          </p:cNvPicPr>
          <p:nvPr>
            <p:ph idx="1"/>
          </p:nvPr>
        </p:nvPicPr>
        <p:blipFill rotWithShape="1">
          <a:blip r:embed="rId3"/>
          <a:srcRect l="68266" t="11715" r="18284" b="13994"/>
          <a:stretch/>
        </p:blipFill>
        <p:spPr>
          <a:xfrm>
            <a:off x="6365457" y="391271"/>
            <a:ext cx="3814010" cy="5924884"/>
          </a:xfrm>
          <a:prstGeom prst="rect">
            <a:avLst/>
          </a:prstGeom>
        </p:spPr>
      </p:pic>
      <p:sp>
        <p:nvSpPr>
          <p:cNvPr id="7" name="Text Placeholder 6">
            <a:extLst>
              <a:ext uri="{FF2B5EF4-FFF2-40B4-BE49-F238E27FC236}">
                <a16:creationId xmlns:a16="http://schemas.microsoft.com/office/drawing/2014/main" id="{8AB9BEC2-C1F3-4EB4-B8CE-DA310EB6273A}"/>
              </a:ext>
            </a:extLst>
          </p:cNvPr>
          <p:cNvSpPr>
            <a:spLocks noGrp="1"/>
          </p:cNvSpPr>
          <p:nvPr>
            <p:ph type="body" sz="half" idx="2"/>
          </p:nvPr>
        </p:nvSpPr>
        <p:spPr/>
        <p:txBody>
          <a:bodyPr/>
          <a:lstStyle/>
          <a:p>
            <a:pPr marL="342900" indent="-342900">
              <a:buFont typeface="+mj-lt"/>
              <a:buAutoNum type="arabicPeriod"/>
            </a:pPr>
            <a:r>
              <a:rPr lang="en-US" dirty="0"/>
              <a:t>This routine should take 10 minutes to complete</a:t>
            </a:r>
          </a:p>
          <a:p>
            <a:pPr marL="342900" indent="-342900">
              <a:buFont typeface="+mj-lt"/>
              <a:buAutoNum type="arabicPeriod"/>
            </a:pPr>
            <a:r>
              <a:rPr lang="en-US" dirty="0"/>
              <a:t>Addresses dynamic movements, general strengthening &amp; static stretching</a:t>
            </a:r>
          </a:p>
          <a:p>
            <a:pPr marL="342900" indent="-342900">
              <a:buFont typeface="+mj-lt"/>
              <a:buAutoNum type="arabicPeriod"/>
            </a:pPr>
            <a:r>
              <a:rPr lang="en-US" dirty="0"/>
              <a:t>Targets high risk body regions &amp; nerve mobilization</a:t>
            </a:r>
          </a:p>
          <a:p>
            <a:pPr marL="342900" indent="-342900">
              <a:buFont typeface="+mj-lt"/>
              <a:buAutoNum type="arabicPeriod"/>
            </a:pPr>
            <a:r>
              <a:rPr lang="en-US" dirty="0"/>
              <a:t>This is a general program that is not specified to the specific needs of an individual</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336999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A317968-0722-4F6F-856F-38F3EC0575D5}"/>
              </a:ext>
            </a:extLst>
          </p:cNvPr>
          <p:cNvSpPr>
            <a:spLocks noGrp="1"/>
          </p:cNvSpPr>
          <p:nvPr>
            <p:ph type="title"/>
          </p:nvPr>
        </p:nvSpPr>
        <p:spPr/>
        <p:txBody>
          <a:bodyPr>
            <a:normAutofit fontScale="90000"/>
          </a:bodyPr>
          <a:lstStyle/>
          <a:p>
            <a:r>
              <a:rPr lang="en-US" dirty="0"/>
              <a:t>Human performance is like logging…</a:t>
            </a:r>
            <a:br>
              <a:rPr lang="en-US" dirty="0"/>
            </a:br>
            <a:r>
              <a:rPr lang="en-US" dirty="0"/>
              <a:t/>
            </a:r>
            <a:br>
              <a:rPr lang="en-US" dirty="0"/>
            </a:br>
            <a:r>
              <a:rPr lang="en-US" dirty="0"/>
              <a:t>you don’t go from greenhorn to side rod in 4 weeks, it takes hard work and motivation to achieve your goals</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343444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Opportunities for Further Development</a:t>
            </a:r>
          </a:p>
        </p:txBody>
      </p:sp>
      <p:sp>
        <p:nvSpPr>
          <p:cNvPr id="6" name="Text Placeholder 5">
            <a:extLst>
              <a:ext uri="{FF2B5EF4-FFF2-40B4-BE49-F238E27FC236}">
                <a16:creationId xmlns:a16="http://schemas.microsoft.com/office/drawing/2014/main" id="{C1728E34-840C-4BF5-A7C4-BC7E9D713CAB}"/>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Improved seating in cabs</a:t>
            </a:r>
          </a:p>
          <a:p>
            <a:pPr marL="285750" indent="-285750">
              <a:buFont typeface="Arial" panose="020B0604020202020204" pitchFamily="34" charset="0"/>
              <a:buChar char="•"/>
            </a:pPr>
            <a:r>
              <a:rPr lang="en-US" dirty="0"/>
              <a:t>Integration of more cost effective exoskeleton suits</a:t>
            </a:r>
          </a:p>
          <a:p>
            <a:pPr marL="285750" indent="-285750">
              <a:buFont typeface="Arial" panose="020B0604020202020204" pitchFamily="34" charset="0"/>
              <a:buChar char="•"/>
            </a:pPr>
            <a:r>
              <a:rPr lang="en-US" dirty="0"/>
              <a:t>Utilization of drones for stringing haywire</a:t>
            </a:r>
          </a:p>
          <a:p>
            <a:pPr marL="285750" indent="-285750">
              <a:buFont typeface="Arial" panose="020B0604020202020204" pitchFamily="34" charset="0"/>
              <a:buChar char="•"/>
            </a:pPr>
            <a:r>
              <a:rPr lang="en-US" dirty="0"/>
              <a:t>Lighter gear</a:t>
            </a:r>
          </a:p>
          <a:p>
            <a:endParaRPr lang="en-US" dirty="0"/>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
        <p:nvSpPr>
          <p:cNvPr id="14" name="Content Placeholder 13">
            <a:extLst>
              <a:ext uri="{FF2B5EF4-FFF2-40B4-BE49-F238E27FC236}">
                <a16:creationId xmlns:a16="http://schemas.microsoft.com/office/drawing/2014/main" id="{61C22770-9C3F-45AC-A08E-3E47643D1B7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8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What does human performance recommendations mean? </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lnSpcReduction="10000"/>
          </a:bodyPr>
          <a:lstStyle/>
          <a:p>
            <a:pPr marL="0" indent="0">
              <a:buNone/>
            </a:pPr>
            <a:r>
              <a:rPr lang="en-US" dirty="0"/>
              <a:t>Key Terms: </a:t>
            </a:r>
          </a:p>
          <a:p>
            <a:r>
              <a:rPr lang="en-US" dirty="0"/>
              <a:t>Movement Terms</a:t>
            </a:r>
          </a:p>
          <a:p>
            <a:pPr lvl="1"/>
            <a:r>
              <a:rPr lang="en-US" dirty="0"/>
              <a:t>Movement quality</a:t>
            </a:r>
          </a:p>
          <a:p>
            <a:pPr lvl="1"/>
            <a:r>
              <a:rPr lang="en-US" dirty="0"/>
              <a:t>Symmetry</a:t>
            </a:r>
          </a:p>
          <a:p>
            <a:pPr lvl="1"/>
            <a:r>
              <a:rPr lang="en-US" dirty="0"/>
              <a:t>Endurance</a:t>
            </a:r>
          </a:p>
          <a:p>
            <a:pPr lvl="1"/>
            <a:r>
              <a:rPr lang="en-US" dirty="0"/>
              <a:t>Power</a:t>
            </a:r>
          </a:p>
          <a:p>
            <a:pPr lvl="1"/>
            <a:r>
              <a:rPr lang="en-US" dirty="0"/>
              <a:t>Agility</a:t>
            </a:r>
          </a:p>
          <a:p>
            <a:pPr lvl="1"/>
            <a:r>
              <a:rPr lang="en-US" dirty="0"/>
              <a:t>Speed</a:t>
            </a:r>
          </a:p>
          <a:p>
            <a:r>
              <a:rPr lang="en-US" dirty="0"/>
              <a:t>Functional Movement Screen</a:t>
            </a:r>
          </a:p>
          <a:p>
            <a:r>
              <a:rPr lang="en-US" dirty="0"/>
              <a:t>Performance Training</a:t>
            </a:r>
          </a:p>
          <a:p>
            <a:endParaRPr lang="en-US" dirty="0"/>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6" name="Content Placeholder 5" descr="A picture containing skating, outdoor, man, person&#10;&#10;Description generated with very high confidence">
            <a:extLst>
              <a:ext uri="{FF2B5EF4-FFF2-40B4-BE49-F238E27FC236}">
                <a16:creationId xmlns:a16="http://schemas.microsoft.com/office/drawing/2014/main" id="{ACE692D5-F536-4CB7-BA6E-A222C76F9C69}"/>
              </a:ext>
            </a:extLst>
          </p:cNvPr>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7624010" y="1086098"/>
            <a:ext cx="3481138" cy="5214772"/>
          </a:xfrm>
        </p:spPr>
      </p:pic>
    </p:spTree>
    <p:extLst>
      <p:ext uri="{BB962C8B-B14F-4D97-AF65-F5344CB8AC3E}">
        <p14:creationId xmlns:p14="http://schemas.microsoft.com/office/powerpoint/2010/main" val="351848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Why is this important for me? </a:t>
            </a:r>
          </a:p>
        </p:txBody>
      </p:sp>
      <p:pic>
        <p:nvPicPr>
          <p:cNvPr id="6" name="Content Placeholder 5">
            <a:extLst>
              <a:ext uri="{FF2B5EF4-FFF2-40B4-BE49-F238E27FC236}">
                <a16:creationId xmlns:a16="http://schemas.microsoft.com/office/drawing/2014/main" id="{4125EE21-E25C-4920-9DD1-B8830E8261C0}"/>
              </a:ext>
            </a:extLst>
          </p:cNvPr>
          <p:cNvPicPr>
            <a:picLocks noGrp="1" noChangeAspect="1"/>
          </p:cNvPicPr>
          <p:nvPr>
            <p:ph idx="1"/>
          </p:nvPr>
        </p:nvPicPr>
        <p:blipFill>
          <a:blip r:embed="rId3"/>
          <a:stretch>
            <a:fillRect/>
          </a:stretch>
        </p:blipFill>
        <p:spPr>
          <a:xfrm>
            <a:off x="2975811" y="1973172"/>
            <a:ext cx="6240378" cy="4056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136605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p:txBody>
          <a:bodyPr/>
          <a:lstStyle/>
          <a:p>
            <a:r>
              <a:rPr lang="en-US" dirty="0"/>
              <a:t>What are the general challenges that were observed? </a:t>
            </a:r>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Font typeface="+mj-lt"/>
              <a:buAutoNum type="arabicPeriod"/>
            </a:pPr>
            <a:r>
              <a:rPr lang="en-US" dirty="0"/>
              <a:t>Equipment Operator</a:t>
            </a:r>
          </a:p>
          <a:p>
            <a:pPr lvl="1"/>
            <a:r>
              <a:rPr lang="en-US" dirty="0"/>
              <a:t>Prolonged Sitting</a:t>
            </a:r>
          </a:p>
          <a:p>
            <a:pPr lvl="1"/>
            <a:r>
              <a:rPr lang="en-US" dirty="0"/>
              <a:t>Protracted Shoulder Posture</a:t>
            </a:r>
          </a:p>
          <a:p>
            <a:pPr lvl="1"/>
            <a:r>
              <a:rPr lang="en-US" dirty="0"/>
              <a:t>Cervical/Thoracic Tightness</a:t>
            </a:r>
          </a:p>
          <a:p>
            <a:pPr marL="514350" indent="-514350">
              <a:buFont typeface="+mj-lt"/>
              <a:buAutoNum type="arabicPeriod"/>
            </a:pPr>
            <a:r>
              <a:rPr lang="en-US" dirty="0"/>
              <a:t>Rigging Men</a:t>
            </a:r>
          </a:p>
          <a:p>
            <a:pPr lvl="1"/>
            <a:r>
              <a:rPr lang="en-US" dirty="0"/>
              <a:t>Prolonged postures on side hills</a:t>
            </a:r>
          </a:p>
          <a:p>
            <a:pPr lvl="1"/>
            <a:r>
              <a:rPr lang="en-US" dirty="0"/>
              <a:t>Frequent reaching overhead</a:t>
            </a:r>
          </a:p>
          <a:p>
            <a:pPr lvl="1"/>
            <a:r>
              <a:rPr lang="en-US" dirty="0"/>
              <a:t>Unstable surfaces to walk on</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
        <p:nvSpPr>
          <p:cNvPr id="5" name="Content Placeholder 4">
            <a:extLst>
              <a:ext uri="{FF2B5EF4-FFF2-40B4-BE49-F238E27FC236}">
                <a16:creationId xmlns:a16="http://schemas.microsoft.com/office/drawing/2014/main" id="{01EFF89C-B0ED-40D8-B31D-6FD293D979F6}"/>
              </a:ext>
            </a:extLst>
          </p:cNvPr>
          <p:cNvSpPr>
            <a:spLocks noGrp="1"/>
          </p:cNvSpPr>
          <p:nvPr>
            <p:ph sz="half" idx="2"/>
          </p:nvPr>
        </p:nvSpPr>
        <p:spPr/>
        <p:txBody>
          <a:bodyPr>
            <a:normAutofit/>
          </a:bodyPr>
          <a:lstStyle/>
          <a:p>
            <a:pPr marL="514350" indent="-514350">
              <a:buFont typeface="+mj-lt"/>
              <a:buAutoNum type="arabicPeriod" startAt="3"/>
            </a:pPr>
            <a:r>
              <a:rPr lang="en-US" dirty="0"/>
              <a:t>Timber Cutter</a:t>
            </a:r>
          </a:p>
          <a:p>
            <a:pPr lvl="1"/>
            <a:r>
              <a:rPr lang="en-US" dirty="0"/>
              <a:t>Prolonged postures on side hills</a:t>
            </a:r>
          </a:p>
          <a:p>
            <a:pPr lvl="1"/>
            <a:r>
              <a:rPr lang="en-US" dirty="0"/>
              <a:t>Routine looking up (i.e. cervical extension &amp; rotation)</a:t>
            </a:r>
          </a:p>
          <a:p>
            <a:pPr lvl="1"/>
            <a:r>
              <a:rPr lang="en-US" dirty="0"/>
              <a:t>Frequent reaching &amp; bending with the weight of the saw in the arms </a:t>
            </a:r>
          </a:p>
          <a:p>
            <a:endParaRPr lang="en-US" dirty="0"/>
          </a:p>
        </p:txBody>
      </p:sp>
    </p:spTree>
    <p:extLst>
      <p:ext uri="{BB962C8B-B14F-4D97-AF65-F5344CB8AC3E}">
        <p14:creationId xmlns:p14="http://schemas.microsoft.com/office/powerpoint/2010/main" val="52904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General Recommendations – </a:t>
            </a:r>
            <a:r>
              <a:rPr lang="en-US" sz="3200" dirty="0"/>
              <a:t>Equipment Operator </a:t>
            </a:r>
            <a:endParaRPr lang="en-US" dirty="0"/>
          </a:p>
        </p:txBody>
      </p:sp>
      <p:sp>
        <p:nvSpPr>
          <p:cNvPr id="3" name="Content Placeholder 2">
            <a:extLst>
              <a:ext uri="{FF2B5EF4-FFF2-40B4-BE49-F238E27FC236}">
                <a16:creationId xmlns:a16="http://schemas.microsoft.com/office/drawing/2014/main" id="{4F9A6060-4B0F-4440-8EE3-52F268BC1057}"/>
              </a:ext>
            </a:extLst>
          </p:cNvPr>
          <p:cNvSpPr>
            <a:spLocks noGrp="1"/>
          </p:cNvSpPr>
          <p:nvPr>
            <p:ph sz="half" idx="1"/>
          </p:nvPr>
        </p:nvSpPr>
        <p:spPr>
          <a:xfrm>
            <a:off x="699657" y="1825625"/>
            <a:ext cx="5181600" cy="4351338"/>
          </a:xfrm>
        </p:spPr>
        <p:txBody>
          <a:bodyPr>
            <a:normAutofit/>
          </a:bodyPr>
          <a:lstStyle/>
          <a:p>
            <a:pPr marL="514350" indent="-514350">
              <a:buFont typeface="+mj-lt"/>
              <a:buAutoNum type="arabicPeriod"/>
            </a:pPr>
            <a:r>
              <a:rPr lang="en-US" dirty="0"/>
              <a:t>Take micro-stretch breaks</a:t>
            </a:r>
          </a:p>
          <a:p>
            <a:pPr marL="514350" indent="-514350">
              <a:buFont typeface="+mj-lt"/>
              <a:buAutoNum type="arabicPeriod"/>
            </a:pPr>
            <a:r>
              <a:rPr lang="en-US" dirty="0"/>
              <a:t>Always adjust your seat</a:t>
            </a:r>
          </a:p>
          <a:p>
            <a:pPr marL="514350" indent="-514350">
              <a:buFont typeface="+mj-lt"/>
              <a:buAutoNum type="arabicPeriod"/>
            </a:pPr>
            <a:r>
              <a:rPr lang="en-US" dirty="0"/>
              <a:t>Work on hip flexibility </a:t>
            </a:r>
          </a:p>
          <a:p>
            <a:pPr marL="514350" indent="-514350">
              <a:buFont typeface="+mj-lt"/>
              <a:buAutoNum type="arabicPeriod"/>
            </a:pPr>
            <a:r>
              <a:rPr lang="en-US" dirty="0"/>
              <a:t>Strengthen your scapular stabilizers</a:t>
            </a:r>
          </a:p>
          <a:p>
            <a:pPr marL="514350" indent="-514350">
              <a:buFont typeface="+mj-lt"/>
              <a:buAutoNum type="arabicPeriod"/>
            </a:pPr>
            <a:r>
              <a:rPr lang="en-US" dirty="0"/>
              <a:t>Stretch your neck</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Content Placeholder 3">
            <a:extLst>
              <a:ext uri="{FF2B5EF4-FFF2-40B4-BE49-F238E27FC236}">
                <a16:creationId xmlns:a16="http://schemas.microsoft.com/office/drawing/2014/main" id="{76CA2ABB-B2D5-475F-90DC-265C18F2DFCD}"/>
              </a:ext>
            </a:extLst>
          </p:cNvPr>
          <p:cNvPicPr>
            <a:picLocks noGrp="1" noChangeAspect="1"/>
          </p:cNvPicPr>
          <p:nvPr>
            <p:ph sz="half" idx="2"/>
          </p:nvPr>
        </p:nvPicPr>
        <p:blipFill>
          <a:blip r:embed="rId4"/>
          <a:stretch>
            <a:fillRect/>
          </a:stretch>
        </p:blipFill>
        <p:spPr>
          <a:xfrm>
            <a:off x="5881257" y="1751013"/>
            <a:ext cx="5412196" cy="3815598"/>
          </a:xfrm>
          <a:prstGeom prst="rect">
            <a:avLst/>
          </a:prstGeom>
        </p:spPr>
      </p:pic>
    </p:spTree>
    <p:extLst>
      <p:ext uri="{BB962C8B-B14F-4D97-AF65-F5344CB8AC3E}">
        <p14:creationId xmlns:p14="http://schemas.microsoft.com/office/powerpoint/2010/main" val="289540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Equipment Operator – Hip Stretches</a:t>
            </a:r>
          </a:p>
        </p:txBody>
      </p:sp>
      <p:pic>
        <p:nvPicPr>
          <p:cNvPr id="10" name="Content Placeholder 9">
            <a:extLst>
              <a:ext uri="{FF2B5EF4-FFF2-40B4-BE49-F238E27FC236}">
                <a16:creationId xmlns:a16="http://schemas.microsoft.com/office/drawing/2014/main" id="{E81AFE83-8EBC-4E26-A612-797C59CDFA8D}"/>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8515667" y="1473772"/>
            <a:ext cx="2904749" cy="4351338"/>
          </a:xfrm>
        </p:spPr>
      </p:pic>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12" name="Content Placeholder 11" descr="A picture containing skating&#10;&#10;Description generated with high confidence">
            <a:extLst>
              <a:ext uri="{FF2B5EF4-FFF2-40B4-BE49-F238E27FC236}">
                <a16:creationId xmlns:a16="http://schemas.microsoft.com/office/drawing/2014/main" id="{E7EA748B-9D83-406E-B009-8ADD53A8E80F}"/>
              </a:ext>
            </a:extLst>
          </p:cNvPr>
          <p:cNvPicPr>
            <a:picLocks noGrp="1" noChangeAspect="1"/>
          </p:cNvPicPr>
          <p:nvPr>
            <p:ph sz="half" idx="2"/>
          </p:nvPr>
        </p:nvPicPr>
        <p:blipFill>
          <a:blip r:embed="rId5" cstate="hqprint">
            <a:extLst>
              <a:ext uri="{28A0092B-C50C-407E-A947-70E740481C1C}">
                <a14:useLocalDpi xmlns:a14="http://schemas.microsoft.com/office/drawing/2010/main" val="0"/>
              </a:ext>
            </a:extLst>
          </a:blip>
          <a:stretch>
            <a:fillRect/>
          </a:stretch>
        </p:blipFill>
        <p:spPr>
          <a:xfrm>
            <a:off x="4624575" y="1473772"/>
            <a:ext cx="2904749" cy="4351338"/>
          </a:xfrm>
        </p:spPr>
      </p:pic>
      <p:pic>
        <p:nvPicPr>
          <p:cNvPr id="14" name="Picture 13" descr="A picture containing man, outdoor&#10;&#10;Description generated with high confidence">
            <a:extLst>
              <a:ext uri="{FF2B5EF4-FFF2-40B4-BE49-F238E27FC236}">
                <a16:creationId xmlns:a16="http://schemas.microsoft.com/office/drawing/2014/main" id="{04CDB916-BC99-4CF9-AC88-634FDD0F04B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2677" y="1473772"/>
            <a:ext cx="2905555" cy="4352544"/>
          </a:xfrm>
          <a:prstGeom prst="rect">
            <a:avLst/>
          </a:prstGeom>
        </p:spPr>
      </p:pic>
    </p:spTree>
    <p:extLst>
      <p:ext uri="{BB962C8B-B14F-4D97-AF65-F5344CB8AC3E}">
        <p14:creationId xmlns:p14="http://schemas.microsoft.com/office/powerpoint/2010/main" val="36388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Equipment Operator – Scapular Stabilization</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4" name="Picture 3" descr="A picture containing skating, riding, person, outdoor&#10;&#10;Description generated with very high confidence">
            <a:extLst>
              <a:ext uri="{FF2B5EF4-FFF2-40B4-BE49-F238E27FC236}">
                <a16:creationId xmlns:a16="http://schemas.microsoft.com/office/drawing/2014/main" id="{2842CB62-EDF9-41EB-9CCF-7C3D3A567D2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216" r="-2429"/>
          <a:stretch/>
        </p:blipFill>
        <p:spPr>
          <a:xfrm>
            <a:off x="564468" y="1472566"/>
            <a:ext cx="2301582" cy="4352544"/>
          </a:xfrm>
          <a:prstGeom prst="rect">
            <a:avLst/>
          </a:prstGeom>
        </p:spPr>
      </p:pic>
      <p:pic>
        <p:nvPicPr>
          <p:cNvPr id="6" name="Picture 5" descr="A picture containing person, holding, wall, racquetball&#10;&#10;Description generated with very high confidence">
            <a:extLst>
              <a:ext uri="{FF2B5EF4-FFF2-40B4-BE49-F238E27FC236}">
                <a16:creationId xmlns:a16="http://schemas.microsoft.com/office/drawing/2014/main" id="{DA180609-B37C-492F-8ADE-B6C445221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9518" y="1472566"/>
            <a:ext cx="2521103" cy="4352544"/>
          </a:xfrm>
          <a:prstGeom prst="rect">
            <a:avLst/>
          </a:prstGeom>
        </p:spPr>
      </p:pic>
      <p:pic>
        <p:nvPicPr>
          <p:cNvPr id="15" name="Picture 14" descr="A person in a blue shirt&#10;&#10;Description generated with very high confidence">
            <a:extLst>
              <a:ext uri="{FF2B5EF4-FFF2-40B4-BE49-F238E27FC236}">
                <a16:creationId xmlns:a16="http://schemas.microsoft.com/office/drawing/2014/main" id="{991EC6D6-6E72-4386-9D94-648DE1C1B53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03"/>
          <a:stretch/>
        </p:blipFill>
        <p:spPr>
          <a:xfrm>
            <a:off x="8547704" y="2798129"/>
            <a:ext cx="3154145" cy="2370326"/>
          </a:xfrm>
          <a:prstGeom prst="rect">
            <a:avLst/>
          </a:prstGeom>
        </p:spPr>
      </p:pic>
      <p:pic>
        <p:nvPicPr>
          <p:cNvPr id="19" name="Picture 18" descr="A person standing posing for the camera&#10;&#10;Description generated with very high confidence">
            <a:extLst>
              <a:ext uri="{FF2B5EF4-FFF2-40B4-BE49-F238E27FC236}">
                <a16:creationId xmlns:a16="http://schemas.microsoft.com/office/drawing/2014/main" id="{813119B5-6721-4C3D-9478-DA7A2208544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54089" y="1472566"/>
            <a:ext cx="2610147" cy="4352544"/>
          </a:xfrm>
          <a:prstGeom prst="rect">
            <a:avLst/>
          </a:prstGeom>
        </p:spPr>
      </p:pic>
    </p:spTree>
    <p:extLst>
      <p:ext uri="{BB962C8B-B14F-4D97-AF65-F5344CB8AC3E}">
        <p14:creationId xmlns:p14="http://schemas.microsoft.com/office/powerpoint/2010/main" val="15134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05E72F-EB41-4673-8BFF-7BD4E786142B}"/>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C964F-A82A-4A9A-8091-0A9B6D912EA2}"/>
              </a:ext>
            </a:extLst>
          </p:cNvPr>
          <p:cNvSpPr>
            <a:spLocks noGrp="1"/>
          </p:cNvSpPr>
          <p:nvPr>
            <p:ph type="title"/>
          </p:nvPr>
        </p:nvSpPr>
        <p:spPr>
          <a:xfrm>
            <a:off x="838200" y="365125"/>
            <a:ext cx="10515600" cy="1325563"/>
          </a:xfrm>
        </p:spPr>
        <p:txBody>
          <a:bodyPr/>
          <a:lstStyle/>
          <a:p>
            <a:r>
              <a:rPr lang="en-US" dirty="0"/>
              <a:t>Equipment Operator – Neck Stretches</a:t>
            </a:r>
          </a:p>
        </p:txBody>
      </p:sp>
      <p:pic>
        <p:nvPicPr>
          <p:cNvPr id="9" name="Content Placeholder 10" descr="A picture containing screenshot&#10;&#10;Description generated with high confidence">
            <a:extLst>
              <a:ext uri="{FF2B5EF4-FFF2-40B4-BE49-F238E27FC236}">
                <a16:creationId xmlns:a16="http://schemas.microsoft.com/office/drawing/2014/main" id="{D1425D16-E23E-4724-BE60-D3F297C25C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5" name="Picture 4">
            <a:extLst>
              <a:ext uri="{FF2B5EF4-FFF2-40B4-BE49-F238E27FC236}">
                <a16:creationId xmlns:a16="http://schemas.microsoft.com/office/drawing/2014/main" id="{7D91ADE1-021B-4FB5-A71A-3FFDFBC9169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694"/>
          <a:stretch/>
        </p:blipFill>
        <p:spPr>
          <a:xfrm>
            <a:off x="479629" y="1472566"/>
            <a:ext cx="2507668" cy="4352544"/>
          </a:xfrm>
          <a:prstGeom prst="rect">
            <a:avLst/>
          </a:prstGeom>
        </p:spPr>
      </p:pic>
      <p:pic>
        <p:nvPicPr>
          <p:cNvPr id="13" name="Content Placeholder 12" descr="A person posing for the camera&#10;&#10;Description generated with very high confidence">
            <a:extLst>
              <a:ext uri="{FF2B5EF4-FFF2-40B4-BE49-F238E27FC236}">
                <a16:creationId xmlns:a16="http://schemas.microsoft.com/office/drawing/2014/main" id="{32100924-D8EA-4BEE-8BB1-25DD437C0A1F}"/>
              </a:ext>
            </a:extLst>
          </p:cNvPr>
          <p:cNvPicPr>
            <a:picLocks noGrp="1" noChangeAspect="1"/>
          </p:cNvPicPr>
          <p:nvPr>
            <p:ph sz="half" idx="2"/>
          </p:nvPr>
        </p:nvPicPr>
        <p:blipFill>
          <a:blip r:embed="rId5" cstate="hqprint">
            <a:extLst>
              <a:ext uri="{28A0092B-C50C-407E-A947-70E740481C1C}">
                <a14:useLocalDpi xmlns:a14="http://schemas.microsoft.com/office/drawing/2010/main" val="0"/>
              </a:ext>
            </a:extLst>
          </a:blip>
          <a:stretch>
            <a:fillRect/>
          </a:stretch>
        </p:blipFill>
        <p:spPr>
          <a:xfrm>
            <a:off x="5377665" y="1472566"/>
            <a:ext cx="2904749" cy="4351338"/>
          </a:xfrm>
        </p:spPr>
      </p:pic>
      <p:pic>
        <p:nvPicPr>
          <p:cNvPr id="15" name="Picture 14">
            <a:extLst>
              <a:ext uri="{FF2B5EF4-FFF2-40B4-BE49-F238E27FC236}">
                <a16:creationId xmlns:a16="http://schemas.microsoft.com/office/drawing/2014/main" id="{CCC51674-38C8-482D-815F-0E732B0F154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8535"/>
          <a:stretch/>
        </p:blipFill>
        <p:spPr>
          <a:xfrm>
            <a:off x="3144248" y="1472566"/>
            <a:ext cx="2076466" cy="4352544"/>
          </a:xfrm>
          <a:prstGeom prst="rect">
            <a:avLst/>
          </a:prstGeom>
        </p:spPr>
      </p:pic>
      <p:pic>
        <p:nvPicPr>
          <p:cNvPr id="17" name="Picture 16" descr="A person posing for a picture&#10;&#10;Description generated with high confidence">
            <a:extLst>
              <a:ext uri="{FF2B5EF4-FFF2-40B4-BE49-F238E27FC236}">
                <a16:creationId xmlns:a16="http://schemas.microsoft.com/office/drawing/2014/main" id="{B5754F33-1D06-4B10-8FE7-87EF129531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39365" y="1472566"/>
            <a:ext cx="2905555" cy="4352544"/>
          </a:xfrm>
          <a:prstGeom prst="rect">
            <a:avLst/>
          </a:prstGeom>
        </p:spPr>
      </p:pic>
    </p:spTree>
    <p:extLst>
      <p:ext uri="{BB962C8B-B14F-4D97-AF65-F5344CB8AC3E}">
        <p14:creationId xmlns:p14="http://schemas.microsoft.com/office/powerpoint/2010/main" val="279556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3399</Words>
  <Application>Microsoft Office PowerPoint</Application>
  <PresentationFormat>Widescreen</PresentationFormat>
  <Paragraphs>328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Human Performance Recommendations</vt:lpstr>
      <vt:lpstr>Exercise Disclaimer</vt:lpstr>
      <vt:lpstr>What does human performance recommendations mean? </vt:lpstr>
      <vt:lpstr>Why is this important for me? </vt:lpstr>
      <vt:lpstr>What are the general challenges that were observed? </vt:lpstr>
      <vt:lpstr>General Recommendations – Equipment Operator </vt:lpstr>
      <vt:lpstr>Equipment Operator – Hip Stretches</vt:lpstr>
      <vt:lpstr>Equipment Operator – Scapular Stabilization</vt:lpstr>
      <vt:lpstr>Equipment Operator – Neck Stretches</vt:lpstr>
      <vt:lpstr>General Recommendations – Rigging Men</vt:lpstr>
      <vt:lpstr>Identifying Proper Footwear</vt:lpstr>
      <vt:lpstr>Rigging Men – Strengthen your core</vt:lpstr>
      <vt:lpstr>Rigging Men – Scapular Stabilization</vt:lpstr>
      <vt:lpstr>Rigging Men – Balance Exercises</vt:lpstr>
      <vt:lpstr>General Recommendations – Timber Cutter</vt:lpstr>
      <vt:lpstr>Identifying Proper Footwear</vt:lpstr>
      <vt:lpstr>Timber Cutter– Hip Stretches</vt:lpstr>
      <vt:lpstr>Timber Cutter – Neck Stretches</vt:lpstr>
      <vt:lpstr>Rigging Men – Strengthen your core</vt:lpstr>
      <vt:lpstr>Rigging Men – Scapular Stabilization</vt:lpstr>
      <vt:lpstr>Example of Pre-Shift Warmup</vt:lpstr>
      <vt:lpstr>Human performance is like logging…  you don’t go from greenhorn to side rod in 4 weeks, it takes hard work and motivation to achieve your goals</vt:lpstr>
      <vt:lpstr>Opportunities for Further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Performance Recommendations</dc:title>
  <dc:creator>Mindy Patee</dc:creator>
  <cp:lastModifiedBy>Sortor, Katherine (LNI)</cp:lastModifiedBy>
  <cp:revision>1</cp:revision>
  <dcterms:created xsi:type="dcterms:W3CDTF">2018-01-16T19:09:47Z</dcterms:created>
  <dcterms:modified xsi:type="dcterms:W3CDTF">2018-01-26T16:40:08Z</dcterms:modified>
</cp:coreProperties>
</file>