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2062400" cy="310896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Anton" initials="" lastIdx="5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FFFFCC"/>
    <a:srgbClr val="F94A13"/>
    <a:srgbClr val="F1A165"/>
    <a:srgbClr val="009900"/>
    <a:srgbClr val="006600"/>
    <a:srgbClr val="00FF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78" autoAdjust="0"/>
    <p:restoredTop sz="99329" autoAdjust="0"/>
  </p:normalViewPr>
  <p:slideViewPr>
    <p:cSldViewPr>
      <p:cViewPr varScale="1">
        <p:scale>
          <a:sx n="25" d="100"/>
          <a:sy n="25" d="100"/>
        </p:scale>
        <p:origin x="-240" y="-198"/>
      </p:cViewPr>
      <p:guideLst>
        <p:guide orient="horz" pos="14400"/>
        <p:guide pos="1324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51B11D98-3FF9-4EC3-B9C9-911D03A033DA}" type="datetimeFigureOut">
              <a:rPr lang="en-US"/>
              <a:pPr/>
              <a:t>5/20/2011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328614AD-8C73-48BE-B590-9581537BA8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96913"/>
            <a:ext cx="471646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4231E893-89D2-4A95-92BA-636F502FB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0ED25-6669-4F89-90A8-3AAFA863D08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3" y="9658350"/>
            <a:ext cx="35753675" cy="666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5" y="17618075"/>
            <a:ext cx="29444950" cy="7943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9861B-F3D3-476E-83E1-B403D662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636C-054C-4BE1-A694-B2663C339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875" y="1244600"/>
            <a:ext cx="9463088" cy="2652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438" y="1244600"/>
            <a:ext cx="28240037" cy="2652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7F39-D887-4E70-9807-89358D44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2C63-46E5-4CAB-A4B4-52A72CE1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19978688"/>
            <a:ext cx="35753675" cy="6173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3177838"/>
            <a:ext cx="35753675" cy="6800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4C4F-A6B1-46FE-B386-4999DDA6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438" y="7253288"/>
            <a:ext cx="18851562" cy="2051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0" y="7253288"/>
            <a:ext cx="18851563" cy="2051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A03C-742C-45B5-95A5-B4583EC3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6959600"/>
            <a:ext cx="18584862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9859963"/>
            <a:ext cx="18584862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0" y="6959600"/>
            <a:ext cx="18591213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0" y="9859963"/>
            <a:ext cx="18591213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A20A-93D3-4241-9C1D-CC773A3F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1B3A-CFC5-4EAA-B002-D696A01A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CF58-D8AA-46CB-BD3A-FE20D671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238250"/>
            <a:ext cx="13838237" cy="5267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3" y="1238250"/>
            <a:ext cx="23514050" cy="2653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38" y="6505575"/>
            <a:ext cx="13838237" cy="2126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3E64-0BDD-4817-9DD8-D9B71955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88" y="21763038"/>
            <a:ext cx="25238075" cy="2568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88" y="2778125"/>
            <a:ext cx="25238075" cy="18653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88" y="24331613"/>
            <a:ext cx="25238075" cy="364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8D12-9F29-4266-B40F-0C996D63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9CB86E"/>
            </a:gs>
            <a:gs pos="100000">
              <a:srgbClr val="156B1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3438" y="1244600"/>
            <a:ext cx="378555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6172" tIns="238085" rIns="476172" bIns="2380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3438" y="7253288"/>
            <a:ext cx="37855525" cy="2051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6172" tIns="238085" rIns="476172" bIns="238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03438" y="28311475"/>
            <a:ext cx="9813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72" tIns="238085" rIns="476172" bIns="2380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1638" y="28311475"/>
            <a:ext cx="13319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72" tIns="238085" rIns="476172" bIns="23808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7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038" y="28311475"/>
            <a:ext cx="9813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6172" tIns="238085" rIns="476172" bIns="23808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300">
                <a:latin typeface="Arial" charset="0"/>
              </a:defRPr>
            </a:lvl1pPr>
          </a:lstStyle>
          <a:p>
            <a:pPr>
              <a:defRPr/>
            </a:pPr>
            <a:fld id="{AB1DC917-BC34-4667-82AB-76F496AE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760913" rtl="0" eaLnBrk="0" fontAlgn="base" hangingPunct="0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60913" rtl="0" eaLnBrk="0" fontAlgn="base" hangingPunct="0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2pPr>
      <a:lvl3pPr algn="ctr" defTabSz="4760913" rtl="0" eaLnBrk="0" fontAlgn="base" hangingPunct="0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3pPr>
      <a:lvl4pPr algn="ctr" defTabSz="4760913" rtl="0" eaLnBrk="0" fontAlgn="base" hangingPunct="0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4pPr>
      <a:lvl5pPr algn="ctr" defTabSz="4760913" rtl="0" eaLnBrk="0" fontAlgn="base" hangingPunct="0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5pPr>
      <a:lvl6pPr marL="457200" algn="ctr" defTabSz="4760913" rtl="0" fontAlgn="base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6pPr>
      <a:lvl7pPr marL="914400" algn="ctr" defTabSz="4760913" rtl="0" fontAlgn="base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7pPr>
      <a:lvl8pPr marL="1371600" algn="ctr" defTabSz="4760913" rtl="0" fontAlgn="base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8pPr>
      <a:lvl9pPr marL="1828800" algn="ctr" defTabSz="4760913" rtl="0" fontAlgn="base">
        <a:spcBef>
          <a:spcPct val="0"/>
        </a:spcBef>
        <a:spcAft>
          <a:spcPct val="0"/>
        </a:spcAft>
        <a:defRPr sz="22900">
          <a:solidFill>
            <a:schemeClr val="tx2"/>
          </a:solidFill>
          <a:latin typeface="Arial" charset="0"/>
        </a:defRPr>
      </a:lvl9pPr>
    </p:titleStyle>
    <p:bodyStyle>
      <a:lvl1pPr marL="1785938" indent="-1785938" algn="l" defTabSz="4760913" rtl="0" eaLnBrk="0" fontAlgn="base" hangingPunct="0">
        <a:spcBef>
          <a:spcPct val="20000"/>
        </a:spcBef>
        <a:spcAft>
          <a:spcPct val="0"/>
        </a:spcAft>
        <a:buChar char="•"/>
        <a:defRPr sz="16700">
          <a:solidFill>
            <a:schemeClr val="tx1"/>
          </a:solidFill>
          <a:latin typeface="+mn-lt"/>
          <a:ea typeface="+mn-ea"/>
          <a:cs typeface="+mn-cs"/>
        </a:defRPr>
      </a:lvl1pPr>
      <a:lvl2pPr marL="3868738" indent="-1489075" algn="l" defTabSz="4760913" rtl="0" eaLnBrk="0" fontAlgn="base" hangingPunct="0">
        <a:spcBef>
          <a:spcPct val="20000"/>
        </a:spcBef>
        <a:spcAft>
          <a:spcPct val="0"/>
        </a:spcAft>
        <a:buChar char="–"/>
        <a:defRPr sz="14500">
          <a:solidFill>
            <a:schemeClr val="tx1"/>
          </a:solidFill>
          <a:latin typeface="+mn-lt"/>
        </a:defRPr>
      </a:lvl2pPr>
      <a:lvl3pPr marL="5951538" indent="-1190625" algn="l" defTabSz="4760913" rtl="0" eaLnBrk="0" fontAlgn="base" hangingPunct="0">
        <a:spcBef>
          <a:spcPct val="20000"/>
        </a:spcBef>
        <a:spcAft>
          <a:spcPct val="0"/>
        </a:spcAft>
        <a:buChar char="•"/>
        <a:defRPr sz="12500">
          <a:solidFill>
            <a:schemeClr val="tx1"/>
          </a:solidFill>
          <a:latin typeface="+mn-lt"/>
        </a:defRPr>
      </a:lvl3pPr>
      <a:lvl4pPr marL="8332788" indent="-1192213" algn="l" defTabSz="476091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714038" indent="-1189038" algn="l" defTabSz="476091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171238" indent="-1189038" algn="l" defTabSz="476091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628438" indent="-1189038" algn="l" defTabSz="476091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2085638" indent="-1189038" algn="l" defTabSz="476091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542838" indent="-1189038" algn="l" defTabSz="476091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video" Target="file:///C:\Applied%20Ergo%20Presentation\lifting%20-%20%20oh%20dog%20food.wm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63"/>
          <p:cNvSpPr txBox="1">
            <a:spLocks noChangeArrowheads="1"/>
          </p:cNvSpPr>
          <p:nvPr/>
        </p:nvSpPr>
        <p:spPr bwMode="auto">
          <a:xfrm>
            <a:off x="28117800" y="6400800"/>
            <a:ext cx="13239750" cy="1661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590" tIns="46295" rIns="92590" bIns="46295"/>
          <a:lstStyle/>
          <a:p>
            <a:pPr defTabSz="4760913">
              <a:tabLst>
                <a:tab pos="384175" algn="l"/>
                <a:tab pos="1308100" algn="l"/>
              </a:tabLst>
            </a:pPr>
            <a:endParaRPr lang="en-US" sz="900"/>
          </a:p>
          <a:p>
            <a:pPr defTabSz="4760913">
              <a:tabLst>
                <a:tab pos="384175" algn="l"/>
                <a:tab pos="1308100" algn="l"/>
              </a:tabLst>
            </a:pPr>
            <a:r>
              <a:rPr lang="en-US" sz="4000" b="1"/>
              <a:t>	</a:t>
            </a:r>
            <a:r>
              <a:rPr lang="en-US" sz="3200" b="1">
                <a:solidFill>
                  <a:schemeClr val="bg1"/>
                </a:solidFill>
              </a:rPr>
              <a:t>Participatory Ergonomics Program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Train workers to identify and analyze workplace hazards</a:t>
            </a:r>
          </a:p>
          <a:p>
            <a:pPr marL="920750" lvl="2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sz="2400">
                <a:solidFill>
                  <a:schemeClr val="bg1"/>
                </a:solidFill>
              </a:rPr>
              <a:t> Utilization of the Ergonomics Process</a:t>
            </a:r>
            <a:r>
              <a:rPr lang="en-US" sz="2400" baseline="30000">
                <a:solidFill>
                  <a:schemeClr val="bg1"/>
                </a:solidFill>
              </a:rPr>
              <a:t>5</a:t>
            </a:r>
            <a:r>
              <a:rPr lang="en-US" sz="2400">
                <a:solidFill>
                  <a:schemeClr val="bg1"/>
                </a:solidFill>
              </a:rPr>
              <a:t> (Figure 9)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 sz="3200" b="1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Problem Identification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Identify activities that may 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precipitate or exacerbate WMSD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Observe work and interview workers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 sz="3200" b="1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Analysis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Better understand the job tasks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Collect quantitative and qualitative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  data using exposure assessment 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  methods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Solution Development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Solutions to reduce MSD risk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Brainstorming sessions </a:t>
            </a:r>
          </a:p>
          <a:p>
            <a:pPr marL="920750" lvl="2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Rely on the workers’ expertise of </a:t>
            </a:r>
          </a:p>
          <a:p>
            <a:pPr marL="920750" lvl="2" indent="-79375" defTabSz="4760913"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  their department to come up with solutions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Implementation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Implement solution within a department with high exposure to risk factors</a:t>
            </a:r>
          </a:p>
          <a:p>
            <a:pPr marL="920750" lvl="2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What is required to initiate the solution? How will the solution be re-assessed?? Who will be involved? How long will it be tested?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Evaluation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Short-term feedback on the benefit/drawbacks to implementing the new solution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Long term outcomes assessment</a:t>
            </a:r>
          </a:p>
          <a:p>
            <a:pPr marL="920750" lvl="2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Did the solution reduce injury rates? Employee job satisfaction?</a:t>
            </a:r>
          </a:p>
          <a:p>
            <a:pPr marL="920750" lvl="2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>
                <a:solidFill>
                  <a:schemeClr val="bg1"/>
                </a:solidFill>
              </a:rPr>
              <a:t> Reassess the new solution with the same exposure assessment methods as analysis and compare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Benefits of PE programs</a:t>
            </a:r>
            <a:endParaRPr lang="en-US" sz="3200">
              <a:solidFill>
                <a:schemeClr val="bg1"/>
              </a:solidFill>
            </a:endParaRP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Takes advantage of worker knowledge</a:t>
            </a:r>
          </a:p>
          <a:p>
            <a:pPr marL="463550" lvl="1" indent="-79375" defTabSz="4760913">
              <a:buFont typeface="Arial" charset="0"/>
              <a:buChar char="•"/>
              <a:tabLst>
                <a:tab pos="384175" algn="l"/>
                <a:tab pos="1308100" algn="l"/>
              </a:tabLst>
            </a:pP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Workers share responsibility</a:t>
            </a:r>
          </a:p>
          <a:p>
            <a:pPr marL="463550" lvl="1" indent="-79375" defTabSz="4760913">
              <a:buFont typeface="Arial" charset="0"/>
              <a:buNone/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buFont typeface="Arial" charset="0"/>
              <a:buNone/>
              <a:tabLst>
                <a:tab pos="384175" algn="l"/>
                <a:tab pos="13081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marL="463550" lvl="1" indent="-79375" defTabSz="4760913">
              <a:buFont typeface="Arial" charset="0"/>
              <a:buNone/>
              <a:tabLst>
                <a:tab pos="384175" algn="l"/>
                <a:tab pos="1308100" algn="l"/>
              </a:tabLst>
            </a:pPr>
            <a:endParaRPr lang="en-US" sz="3200" b="1"/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Acknowledgments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400">
                <a:solidFill>
                  <a:schemeClr val="bg1"/>
                </a:solidFill>
              </a:rPr>
              <a:t>This project was funded by Washington State Department of Labor &amp; Industries Safety and Health Investments Project SHIP grant 2008XH00097 </a:t>
            </a:r>
            <a:endParaRPr lang="en-US" sz="2400" b="1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400">
                <a:solidFill>
                  <a:schemeClr val="bg1"/>
                </a:solidFill>
              </a:rPr>
              <a:t>Thank you to Yoke’s Fresh Markets and associated staff for their participation in this research project</a:t>
            </a:r>
            <a:endParaRPr lang="en-US" sz="2400" b="1">
              <a:solidFill>
                <a:schemeClr val="bg1"/>
              </a:solidFill>
            </a:endParaRP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3200" b="1">
                <a:solidFill>
                  <a:schemeClr val="bg1"/>
                </a:solidFill>
              </a:rPr>
              <a:t>References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1. Corrasco C, Coleman N, Healey S. Packing products for customers: An ergonomics evaluation of three supermarket checkouts. </a:t>
            </a:r>
            <a:r>
              <a:rPr lang="en-US" sz="2000" i="1">
                <a:solidFill>
                  <a:schemeClr val="bg1"/>
                </a:solidFill>
              </a:rPr>
              <a:t>Appl Ergon</a:t>
            </a:r>
            <a:r>
              <a:rPr lang="en-US" sz="2000">
                <a:solidFill>
                  <a:schemeClr val="bg1"/>
                </a:solidFill>
              </a:rPr>
              <a:t>. 1995;26(2):101-108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2. Laing AC, Frazer MB, Cole DC, Kerr MS, Wells RP, Norman RW. Study of the effectiveness of a participatory ergonomics intervention in reducing worker pain severity through physical exposure pathways. </a:t>
            </a:r>
            <a:r>
              <a:rPr lang="en-US" sz="2000" i="1">
                <a:solidFill>
                  <a:schemeClr val="bg1"/>
                </a:solidFill>
              </a:rPr>
              <a:t>Ergonomics</a:t>
            </a:r>
            <a:r>
              <a:rPr lang="en-US" sz="2000">
                <a:solidFill>
                  <a:schemeClr val="bg1"/>
                </a:solidFill>
              </a:rPr>
              <a:t>. 2005;48(2):150-170.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3, Moore SJ, Garg A. Use of participatory ergonomics teams to address musculoskeletal hazards in the red meat packing industry. </a:t>
            </a:r>
            <a:r>
              <a:rPr lang="en-US" sz="2000" i="1">
                <a:solidFill>
                  <a:schemeClr val="bg1"/>
                </a:solidFill>
              </a:rPr>
              <a:t>Am J Ind Med</a:t>
            </a:r>
            <a:r>
              <a:rPr lang="en-US" sz="2000">
                <a:solidFill>
                  <a:schemeClr val="bg1"/>
                </a:solidFill>
              </a:rPr>
              <a:t>. 1996;29:402-408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4, Pehkonen I, Takala EP, Ketola R, et al. Evaluation of a participatory ergonomic intervention process in kitchen work. </a:t>
            </a:r>
            <a:r>
              <a:rPr lang="en-US" sz="2000" i="1">
                <a:solidFill>
                  <a:schemeClr val="bg1"/>
                </a:solidFill>
              </a:rPr>
              <a:t>Appl Ergon</a:t>
            </a:r>
            <a:r>
              <a:rPr lang="en-US" sz="2000">
                <a:solidFill>
                  <a:schemeClr val="bg1"/>
                </a:solidFill>
              </a:rPr>
              <a:t>. 2009;40:115-123.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5, Rosecrance JC, Cook TM. The use of participatory action research and ergonomics in the prevention of work-related musculoskeletal disorders in the newspaper industry. </a:t>
            </a:r>
            <a:r>
              <a:rPr lang="en-US" sz="2000" i="1">
                <a:solidFill>
                  <a:schemeClr val="bg1"/>
                </a:solidFill>
              </a:rPr>
              <a:t>Appl Occup Environ Hyg</a:t>
            </a:r>
            <a:r>
              <a:rPr lang="en-US" sz="2000">
                <a:solidFill>
                  <a:schemeClr val="bg1"/>
                </a:solidFill>
              </a:rPr>
              <a:t>. 2000;15(4):255-262.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r>
              <a:rPr lang="en-US" sz="2000">
                <a:solidFill>
                  <a:schemeClr val="bg1"/>
                </a:solidFill>
              </a:rPr>
              <a:t>6, Silverstein B, Viikari-Jentura E, Kalat J. (2000). Work-related Musculoskeletal Disorders of the Neck, Back, and Upper Extremity in Washington State, 1990-1998. Technical Report Number 40-4a-2000. Olympia, WA: SHARP Program. </a:t>
            </a:r>
          </a:p>
          <a:p>
            <a:pPr marL="463550" lvl="1" indent="-79375" defTabSz="4760913">
              <a:tabLst>
                <a:tab pos="384175" algn="l"/>
                <a:tab pos="1308100" algn="l"/>
              </a:tabLst>
            </a:pPr>
            <a:endParaRPr lang="en-US" sz="3200" b="1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14478000" y="6324600"/>
            <a:ext cx="13239750" cy="2423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185180" rIns="0" bIns="0"/>
          <a:lstStyle/>
          <a:p>
            <a:pPr defTabSz="4760913"/>
            <a:r>
              <a:rPr lang="en-US" sz="3200" b="1">
                <a:solidFill>
                  <a:schemeClr val="bg1"/>
                </a:solidFill>
              </a:rPr>
              <a:t>Exposure Assessment Methods</a:t>
            </a:r>
          </a:p>
          <a:p>
            <a:pPr defTabSz="4760913"/>
            <a:r>
              <a:rPr lang="en-US">
                <a:solidFill>
                  <a:schemeClr val="bg1"/>
                </a:solidFill>
              </a:rPr>
              <a:t>Quantitative assessments that allow the research team to evaluate physical risk factors for developing WMSDs</a:t>
            </a: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defTabSz="4760913"/>
            <a:r>
              <a:rPr lang="en-US" sz="3200" b="1">
                <a:solidFill>
                  <a:schemeClr val="bg1"/>
                </a:solidFill>
              </a:rPr>
              <a:t>Rodger’s Fatigue Index</a:t>
            </a: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Used for assessing muscular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fatigue (Figure 5)</a:t>
            </a: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Typically longer tasks, 10-30 min</a:t>
            </a:r>
          </a:p>
          <a:p>
            <a:pPr lvl="1" defTabSz="4760913">
              <a:buFont typeface="Arial" charset="0"/>
              <a:buChar char="•"/>
            </a:pPr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Specific anatomical regions are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 assessed based on the risk factors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 associated with the task</a:t>
            </a:r>
          </a:p>
          <a:p>
            <a:pPr lvl="1" defTabSz="4760913"/>
            <a:endParaRPr lang="en-US" sz="3200" b="1">
              <a:solidFill>
                <a:schemeClr val="bg1"/>
              </a:solidFill>
            </a:endParaRPr>
          </a:p>
          <a:p>
            <a:pPr lvl="1" defTabSz="4760913"/>
            <a:endParaRPr lang="en-US" sz="3200" b="1">
              <a:solidFill>
                <a:schemeClr val="bg1"/>
              </a:solidFill>
            </a:endParaRPr>
          </a:p>
          <a:p>
            <a:pPr defTabSz="4760913"/>
            <a:r>
              <a:rPr lang="en-US" sz="3200" b="1">
                <a:solidFill>
                  <a:schemeClr val="bg1"/>
                </a:solidFill>
              </a:rPr>
              <a:t>Hand Activity Level</a:t>
            </a: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Used for assessment of  hand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“busyness” or speed of hand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movement (Figure 6)</a:t>
            </a:r>
          </a:p>
          <a:p>
            <a:pPr lvl="2" defTabSz="4760913"/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Pauses in hand motion as well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as amount of activity is considered</a:t>
            </a:r>
          </a:p>
          <a:p>
            <a:pPr defTabSz="4760913"/>
            <a:r>
              <a:rPr lang="en-US" sz="3200">
                <a:solidFill>
                  <a:schemeClr val="bg1"/>
                </a:solidFill>
              </a:rPr>
              <a:t>      when evaluating a task</a:t>
            </a: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defTabSz="4760913"/>
            <a:r>
              <a:rPr lang="en-US" sz="3200" b="1">
                <a:solidFill>
                  <a:schemeClr val="bg1"/>
                </a:solidFill>
              </a:rPr>
              <a:t>Ovako Work Posture Analyzing </a:t>
            </a:r>
          </a:p>
          <a:p>
            <a:pPr defTabSz="4760913"/>
            <a:r>
              <a:rPr lang="en-US" sz="3200" b="1">
                <a:solidFill>
                  <a:schemeClr val="bg1"/>
                </a:solidFill>
              </a:rPr>
              <a:t>System</a:t>
            </a:r>
          </a:p>
          <a:p>
            <a:pPr defTabSz="4760913">
              <a:buFont typeface="Arial" charset="0"/>
              <a:buChar char="•"/>
            </a:pPr>
            <a:endParaRPr lang="en-US" sz="3200" b="1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Used for evaluation of posture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while completing work tasks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(Figure 7)</a:t>
            </a: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Shoulder, low back, and lower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 extremity posture are evaluated</a:t>
            </a: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Evaluations are made every 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15-30 sec.</a:t>
            </a:r>
          </a:p>
          <a:p>
            <a:pPr lvl="1" defTabSz="4760913"/>
            <a:endParaRPr lang="en-US" sz="3200">
              <a:solidFill>
                <a:schemeClr val="bg1"/>
              </a:solidFill>
            </a:endParaRPr>
          </a:p>
          <a:p>
            <a:pPr defTabSz="4760913"/>
            <a:r>
              <a:rPr lang="en-US" sz="3200" b="1">
                <a:solidFill>
                  <a:schemeClr val="bg1"/>
                </a:solidFill>
              </a:rPr>
              <a:t>Utah Back Compressive Force Scale</a:t>
            </a: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</a:rPr>
              <a:t> Used for assessment of spinal</a:t>
            </a:r>
          </a:p>
          <a:p>
            <a:pPr lvl="1" defTabSz="4760913"/>
            <a:r>
              <a:rPr lang="en-US" sz="3200" b="1">
                <a:solidFill>
                  <a:schemeClr val="bg1"/>
                </a:solidFill>
              </a:rPr>
              <a:t>   </a:t>
            </a:r>
            <a:r>
              <a:rPr lang="en-US" sz="3200">
                <a:solidFill>
                  <a:schemeClr val="bg1"/>
                </a:solidFill>
              </a:rPr>
              <a:t>compression force during lifting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(Figure 8)</a:t>
            </a:r>
          </a:p>
          <a:p>
            <a:pPr lvl="1" defTabSz="4760913"/>
            <a:endParaRPr lang="en-US" sz="3200" b="1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</a:pP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Compression &gt; 700 lb is </a:t>
            </a:r>
          </a:p>
          <a:p>
            <a:pPr lvl="1" defTabSz="4760913"/>
            <a:r>
              <a:rPr lang="en-US" sz="3200">
                <a:solidFill>
                  <a:schemeClr val="bg1"/>
                </a:solidFill>
              </a:rPr>
              <a:t>   considered hazardous</a:t>
            </a: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defTabSz="4760913"/>
            <a:endParaRPr lang="en-US" sz="3200" b="1">
              <a:solidFill>
                <a:schemeClr val="bg1"/>
              </a:solidFill>
            </a:endParaRPr>
          </a:p>
          <a:p>
            <a:pPr defTabSz="4760913"/>
            <a:endParaRPr lang="en-US" sz="3200"/>
          </a:p>
        </p:txBody>
      </p:sp>
      <p:sp>
        <p:nvSpPr>
          <p:cNvPr id="1031" name="Text Box 658"/>
          <p:cNvSpPr txBox="1">
            <a:spLocks noChangeArrowheads="1"/>
          </p:cNvSpPr>
          <p:nvPr/>
        </p:nvSpPr>
        <p:spPr bwMode="auto">
          <a:xfrm>
            <a:off x="685800" y="19050000"/>
            <a:ext cx="13087350" cy="10896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590" tIns="46295" rIns="92590" bIns="46295"/>
          <a:lstStyle/>
          <a:p>
            <a:pPr defTabSz="4760913">
              <a:tabLst>
                <a:tab pos="406400" algn="l"/>
              </a:tabLst>
            </a:pPr>
            <a:r>
              <a:rPr lang="en-US" sz="4000" b="1">
                <a:solidFill>
                  <a:schemeClr val="bg1"/>
                </a:solidFill>
              </a:rPr>
              <a:t>Study Design</a:t>
            </a: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Two grocery stores from a medium sized grocery chain in Eastern Washington participated in the study</a:t>
            </a:r>
          </a:p>
          <a:p>
            <a:pPr defTabSz="4760913"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Employees from all departments were asked to participate</a:t>
            </a:r>
          </a:p>
          <a:p>
            <a:pPr lvl="1" defTabSz="4760913"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One store received a participatory ergonomics program to address risk factors for the development of WMSDs, the other received no intervention</a:t>
            </a:r>
          </a:p>
          <a:p>
            <a:pPr lvl="1" defTabSz="4760913"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lvl="1"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Comparisons were made between stores using demographic and health related surveys and ergonomic exposure assessment methods.</a:t>
            </a:r>
          </a:p>
          <a:p>
            <a:pPr defTabSz="4760913"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defTabSz="4760913">
              <a:tabLst>
                <a:tab pos="406400" algn="l"/>
              </a:tabLst>
            </a:pPr>
            <a:r>
              <a:rPr lang="en-US" sz="3600" b="1">
                <a:solidFill>
                  <a:schemeClr val="bg1"/>
                </a:solidFill>
              </a:rPr>
              <a:t>Surveys</a:t>
            </a:r>
          </a:p>
          <a:p>
            <a:pPr defTabSz="4760913">
              <a:tabLst>
                <a:tab pos="406400" algn="l"/>
              </a:tabLst>
            </a:pPr>
            <a:endParaRPr lang="en-US" sz="3200" b="1">
              <a:solidFill>
                <a:schemeClr val="bg1"/>
              </a:solidFill>
            </a:endParaRP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Demographic – age, gender, weight, job history, among others</a:t>
            </a: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Modified Nordic – musculoskeletal symptom survey with questions about job related aches/pain in the past 12 months and whether or not a physician was seen</a:t>
            </a: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endParaRPr lang="en-US" sz="3200">
              <a:solidFill>
                <a:schemeClr val="bg1"/>
              </a:solidFill>
            </a:endParaRPr>
          </a:p>
          <a:p>
            <a:pPr defTabSz="4760913">
              <a:buFont typeface="Arial" charset="0"/>
              <a:buChar char="•"/>
              <a:tabLst>
                <a:tab pos="406400" algn="l"/>
              </a:tabLst>
            </a:pPr>
            <a:r>
              <a:rPr lang="en-US" sz="3200">
                <a:solidFill>
                  <a:schemeClr val="bg1"/>
                </a:solidFill>
              </a:rPr>
              <a:t> SF-36 – a health related quality of life survey about functional health and well-being from the subjects perspective.</a:t>
            </a:r>
          </a:p>
          <a:p>
            <a:pPr lvl="2" defTabSz="4760913">
              <a:tabLst>
                <a:tab pos="406400" algn="l"/>
              </a:tabLst>
            </a:pPr>
            <a:endParaRPr lang="en-US">
              <a:solidFill>
                <a:schemeClr val="bg1"/>
              </a:solidFill>
            </a:endParaRPr>
          </a:p>
          <a:p>
            <a:pPr lvl="2" defTabSz="4760913">
              <a:tabLst>
                <a:tab pos="406400" algn="l"/>
              </a:tabLst>
            </a:pPr>
            <a:endParaRPr lang="en-US" sz="4000" b="1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685800" y="6553200"/>
            <a:ext cx="13258800" cy="11277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590" tIns="46295" rIns="92590" bIns="46295"/>
          <a:lstStyle/>
          <a:p>
            <a:pPr marL="463550" lvl="1" defTabSz="4760913"/>
            <a:r>
              <a:rPr lang="en-US" sz="4000" b="1">
                <a:solidFill>
                  <a:schemeClr val="bg1"/>
                </a:solidFill>
              </a:rPr>
              <a:t>Importance of Topic</a:t>
            </a:r>
          </a:p>
          <a:p>
            <a:pPr marL="463550" lvl="1" defTabSz="4760913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Work-related musculoskeletal disorders (WMSDs) are conditions affecting various soft and bony tissue and can impact the ability to perform work tasks.</a:t>
            </a:r>
            <a:r>
              <a:rPr lang="en-US" baseline="30000">
                <a:solidFill>
                  <a:schemeClr val="bg1"/>
                </a:solidFill>
              </a:rPr>
              <a:t>6</a:t>
            </a:r>
            <a:endParaRPr lang="en-US">
              <a:solidFill>
                <a:schemeClr val="bg1"/>
              </a:solidFill>
            </a:endParaRPr>
          </a:p>
          <a:p>
            <a:pPr marL="463550" lvl="1" defTabSz="4760913"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WMSDs are prevalent within all sectors of industry</a:t>
            </a:r>
          </a:p>
          <a:p>
            <a:pPr marL="463550" lvl="1" defTabSz="4760913"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WMSDs have the highest percentage of compensation and disability </a:t>
            </a:r>
          </a:p>
          <a:p>
            <a:pPr marL="463550" lvl="1" defTabSz="4760913"/>
            <a:r>
              <a:rPr lang="en-US" sz="4000" b="1">
                <a:solidFill>
                  <a:schemeClr val="bg1"/>
                </a:solidFill>
              </a:rPr>
              <a:t>Causes of WMSDs</a:t>
            </a:r>
            <a:r>
              <a:rPr lang="en-US" sz="4000" b="1" baseline="30000">
                <a:solidFill>
                  <a:schemeClr val="bg1"/>
                </a:solidFill>
              </a:rPr>
              <a:t>1,6</a:t>
            </a:r>
            <a:endParaRPr lang="en-US" sz="4000" b="1">
              <a:solidFill>
                <a:schemeClr val="bg1"/>
              </a:solidFill>
            </a:endParaRPr>
          </a:p>
          <a:p>
            <a:pPr marL="920750" lvl="2" defTabSz="4760913">
              <a:buFontTx/>
              <a:buChar char="•"/>
            </a:pP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Physical risk factors</a:t>
            </a:r>
          </a:p>
          <a:p>
            <a:pPr marL="1377950" lvl="3" defTabSz="4760913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Awkward/sustained postures (Figure 1)</a:t>
            </a:r>
          </a:p>
          <a:p>
            <a:pPr marL="1377950" lvl="3" defTabSz="4760913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Heavy lifting (Figure 2)</a:t>
            </a:r>
          </a:p>
          <a:p>
            <a:pPr marL="1377950" lvl="3" defTabSz="4760913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Hand arm/whole-body vibration (Figure 3)</a:t>
            </a:r>
          </a:p>
          <a:p>
            <a:pPr marL="1377950" lvl="3" defTabSz="4760913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Forceful/repetitive exertion of the hand (Figure 4)</a:t>
            </a:r>
          </a:p>
          <a:p>
            <a:pPr marL="1377950" lvl="3" defTabSz="4760913">
              <a:buFontTx/>
              <a:buChar char="•"/>
            </a:pPr>
            <a:endParaRPr lang="en-US" sz="3200">
              <a:solidFill>
                <a:schemeClr val="bg1"/>
              </a:solidFill>
            </a:endParaRPr>
          </a:p>
          <a:p>
            <a:pPr marL="1377950" lvl="3" defTabSz="4760913">
              <a:buFontTx/>
              <a:buChar char="•"/>
            </a:pPr>
            <a:endParaRPr lang="en-US" sz="3200">
              <a:solidFill>
                <a:schemeClr val="bg1"/>
              </a:solidFill>
            </a:endParaRPr>
          </a:p>
          <a:p>
            <a:pPr marL="1377950" lvl="3" defTabSz="4760913"/>
            <a:endParaRPr lang="en-US" sz="3200">
              <a:solidFill>
                <a:schemeClr val="bg1"/>
              </a:solidFill>
            </a:endParaRPr>
          </a:p>
          <a:p>
            <a:pPr marL="1377950" lvl="3" defTabSz="4760913"/>
            <a:endParaRPr lang="en-US" sz="3200">
              <a:solidFill>
                <a:schemeClr val="bg1"/>
              </a:solidFill>
            </a:endParaRPr>
          </a:p>
          <a:p>
            <a:pPr marL="1377950" lvl="3" defTabSz="4760913">
              <a:buFontTx/>
              <a:buChar char="•"/>
            </a:pPr>
            <a:endParaRPr lang="en-US" sz="3200">
              <a:solidFill>
                <a:schemeClr val="bg1"/>
              </a:solidFill>
            </a:endParaRPr>
          </a:p>
          <a:p>
            <a:pPr marL="463550" lvl="1" defTabSz="4760913"/>
            <a:endParaRPr lang="en-US" sz="4000">
              <a:solidFill>
                <a:schemeClr val="bg1"/>
              </a:solidFill>
            </a:endParaRPr>
          </a:p>
          <a:p>
            <a:pPr marL="463550" lvl="1" defTabSz="4760913"/>
            <a:endParaRPr lang="en-US" sz="4000" b="1">
              <a:solidFill>
                <a:schemeClr val="bg1"/>
              </a:solidFill>
            </a:endParaRPr>
          </a:p>
          <a:p>
            <a:pPr marL="463550" lvl="1" defTabSz="4760913"/>
            <a:r>
              <a:rPr lang="en-US" sz="4000" b="1">
                <a:solidFill>
                  <a:schemeClr val="bg1"/>
                </a:solidFill>
              </a:rPr>
              <a:t>Participatory Ergonomics</a:t>
            </a:r>
          </a:p>
          <a:p>
            <a:pPr marL="463550" lvl="1" defTabSz="4760913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Ergonomics is the study of designing workspaces and equipment to fit the worker </a:t>
            </a:r>
          </a:p>
          <a:p>
            <a:pPr marL="463550" lvl="1" defTabSz="4760913">
              <a:buFont typeface="Arial" charset="0"/>
              <a:buChar char="•"/>
            </a:pP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Active problem solving process, entire workplace is involved</a:t>
            </a:r>
          </a:p>
          <a:p>
            <a:pPr marL="463550" lvl="1" defTabSz="4760913"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</a:rPr>
              <a:t> Shown to be effective in other industries such as newspaper, meat packing, kitchen, and automotive manufacturing.</a:t>
            </a:r>
            <a:r>
              <a:rPr lang="en-US" baseline="30000">
                <a:solidFill>
                  <a:schemeClr val="bg1"/>
                </a:solidFill>
              </a:rPr>
              <a:t>2-5</a:t>
            </a:r>
            <a:endParaRPr lang="en-US">
              <a:solidFill>
                <a:schemeClr val="bg1"/>
              </a:solidFill>
            </a:endParaRPr>
          </a:p>
          <a:p>
            <a:pPr marL="463550" lvl="1" defTabSz="4760913"/>
            <a:endParaRPr lang="en-US" sz="1800" b="1">
              <a:solidFill>
                <a:schemeClr val="bg1"/>
              </a:solidFill>
            </a:endParaRPr>
          </a:p>
          <a:p>
            <a:pPr marL="463550" lvl="1" defTabSz="4760913"/>
            <a:endParaRPr lang="en-US" sz="1800" b="1">
              <a:solidFill>
                <a:schemeClr val="bg1"/>
              </a:solidFill>
            </a:endParaRPr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  <a:p>
            <a:pPr marL="463550" lvl="1" defTabSz="4760913"/>
            <a:endParaRPr lang="en-US" sz="1800" b="1"/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609600" y="5486400"/>
            <a:ext cx="1308735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/>
            <a:r>
              <a:rPr lang="en-US" sz="4900" b="1">
                <a:solidFill>
                  <a:schemeClr val="bg1"/>
                </a:solidFill>
                <a:latin typeface="Garamond" pitchFamily="18" charset="0"/>
              </a:rPr>
              <a:t> Background and Purpose</a:t>
            </a: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28346400" y="23469600"/>
            <a:ext cx="13165138" cy="823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/>
            <a:r>
              <a:rPr lang="en-US" sz="4800" b="1">
                <a:solidFill>
                  <a:schemeClr val="bg1"/>
                </a:solidFill>
                <a:latin typeface="Garamond" pitchFamily="18" charset="0"/>
              </a:rPr>
              <a:t>References</a:t>
            </a:r>
            <a:endParaRPr lang="en-US" sz="36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36" name="Text Box 651"/>
          <p:cNvSpPr txBox="1">
            <a:spLocks noChangeArrowheads="1"/>
          </p:cNvSpPr>
          <p:nvPr/>
        </p:nvSpPr>
        <p:spPr bwMode="auto">
          <a:xfrm>
            <a:off x="685800" y="18288000"/>
            <a:ext cx="1308735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/>
            <a:r>
              <a:rPr lang="en-US" sz="4900" b="1">
                <a:solidFill>
                  <a:schemeClr val="bg1"/>
                </a:solidFill>
                <a:latin typeface="Garamond" pitchFamily="18" charset="0"/>
              </a:rPr>
              <a:t>Methods</a:t>
            </a:r>
          </a:p>
        </p:txBody>
      </p:sp>
      <p:sp>
        <p:nvSpPr>
          <p:cNvPr id="1037" name="Text Box 162"/>
          <p:cNvSpPr txBox="1">
            <a:spLocks noChangeArrowheads="1"/>
          </p:cNvSpPr>
          <p:nvPr/>
        </p:nvSpPr>
        <p:spPr bwMode="auto">
          <a:xfrm>
            <a:off x="28117800" y="5562600"/>
            <a:ext cx="1323975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/>
            <a:r>
              <a:rPr lang="en-US" sz="4900" b="1">
                <a:solidFill>
                  <a:schemeClr val="bg1"/>
                </a:solidFill>
                <a:latin typeface="Garamond" pitchFamily="18" charset="0"/>
              </a:rPr>
              <a:t>Participatory Ergonomics Process</a:t>
            </a:r>
            <a:endParaRPr lang="en-US" sz="4900" b="1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038" name="Freeform 117"/>
          <p:cNvSpPr>
            <a:spLocks/>
          </p:cNvSpPr>
          <p:nvPr/>
        </p:nvSpPr>
        <p:spPr bwMode="auto">
          <a:xfrm>
            <a:off x="31803975" y="10666413"/>
            <a:ext cx="122238" cy="179387"/>
          </a:xfrm>
          <a:custGeom>
            <a:avLst/>
            <a:gdLst>
              <a:gd name="T0" fmla="*/ 2147483647 w 117"/>
              <a:gd name="T1" fmla="*/ 2147483647 h 144"/>
              <a:gd name="T2" fmla="*/ 2147483647 w 117"/>
              <a:gd name="T3" fmla="*/ 2147483647 h 144"/>
              <a:gd name="T4" fmla="*/ 2147483647 w 117"/>
              <a:gd name="T5" fmla="*/ 0 h 144"/>
              <a:gd name="T6" fmla="*/ 2147483647 w 117"/>
              <a:gd name="T7" fmla="*/ 2147483647 h 144"/>
              <a:gd name="T8" fmla="*/ 2147483647 w 117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"/>
              <a:gd name="T16" fmla="*/ 0 h 144"/>
              <a:gd name="T17" fmla="*/ 117 w 117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" h="144">
                <a:moveTo>
                  <a:pt x="117" y="144"/>
                </a:moveTo>
                <a:cubicBezTo>
                  <a:pt x="109" y="111"/>
                  <a:pt x="105" y="90"/>
                  <a:pt x="81" y="66"/>
                </a:cubicBezTo>
                <a:cubicBezTo>
                  <a:pt x="69" y="31"/>
                  <a:pt x="41" y="20"/>
                  <a:pt x="12" y="0"/>
                </a:cubicBezTo>
                <a:cubicBezTo>
                  <a:pt x="4" y="49"/>
                  <a:pt x="0" y="52"/>
                  <a:pt x="12" y="114"/>
                </a:cubicBezTo>
                <a:cubicBezTo>
                  <a:pt x="17" y="141"/>
                  <a:pt x="20" y="136"/>
                  <a:pt x="27" y="129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9" name="Text Box 265"/>
          <p:cNvSpPr txBox="1">
            <a:spLocks noChangeArrowheads="1"/>
          </p:cNvSpPr>
          <p:nvPr/>
        </p:nvSpPr>
        <p:spPr bwMode="auto">
          <a:xfrm>
            <a:off x="35829875" y="13030200"/>
            <a:ext cx="4830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>
              <a:spcBef>
                <a:spcPct val="50000"/>
              </a:spcBef>
            </a:pPr>
            <a:endParaRPr lang="en-US"/>
          </a:p>
        </p:txBody>
      </p:sp>
      <p:pic>
        <p:nvPicPr>
          <p:cNvPr id="1040" name="Picture 3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838200"/>
            <a:ext cx="3657600" cy="343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1" name="Text Box 376"/>
          <p:cNvSpPr txBox="1">
            <a:spLocks noChangeArrowheads="1"/>
          </p:cNvSpPr>
          <p:nvPr/>
        </p:nvSpPr>
        <p:spPr bwMode="auto">
          <a:xfrm>
            <a:off x="14554200" y="5486400"/>
            <a:ext cx="1323975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defTabSz="4760913"/>
            <a:r>
              <a:rPr lang="en-US" sz="4900" b="1">
                <a:solidFill>
                  <a:schemeClr val="bg1"/>
                </a:solidFill>
                <a:latin typeface="Garamond" pitchFamily="18" charset="0"/>
              </a:rPr>
              <a:t>Exposure Assessment</a:t>
            </a:r>
          </a:p>
        </p:txBody>
      </p:sp>
      <p:sp>
        <p:nvSpPr>
          <p:cNvPr id="1042" name="Text Box 378"/>
          <p:cNvSpPr txBox="1">
            <a:spLocks noChangeArrowheads="1"/>
          </p:cNvSpPr>
          <p:nvPr/>
        </p:nvSpPr>
        <p:spPr bwMode="auto">
          <a:xfrm>
            <a:off x="14478000" y="20269200"/>
            <a:ext cx="13087350" cy="967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590" tIns="46295" rIns="92590" bIns="46295"/>
          <a:lstStyle/>
          <a:p>
            <a:pPr defTabSz="4760913">
              <a:tabLst>
                <a:tab pos="406400" algn="l"/>
              </a:tabLst>
            </a:pPr>
            <a:endParaRPr lang="en-US"/>
          </a:p>
          <a:p>
            <a:pPr defTabSz="4760913">
              <a:tabLst>
                <a:tab pos="406400" algn="l"/>
              </a:tabLst>
            </a:pPr>
            <a:endParaRPr lang="en-US" sz="4000" b="1"/>
          </a:p>
          <a:p>
            <a:pPr defTabSz="4760913">
              <a:tabLst>
                <a:tab pos="406400" algn="l"/>
              </a:tabLst>
            </a:pPr>
            <a:r>
              <a:rPr lang="en-US" sz="4000" b="1"/>
              <a:t> 	</a:t>
            </a:r>
          </a:p>
          <a:p>
            <a:pPr defTabSz="4760913">
              <a:tabLst>
                <a:tab pos="406400" algn="l"/>
              </a:tabLst>
            </a:pPr>
            <a:endParaRPr lang="en-US" sz="4000" b="1"/>
          </a:p>
          <a:p>
            <a:pPr defTabSz="4760913">
              <a:tabLst>
                <a:tab pos="406400" algn="l"/>
              </a:tabLst>
            </a:pPr>
            <a:endParaRPr lang="en-US" sz="4000" b="1"/>
          </a:p>
        </p:txBody>
      </p:sp>
      <p:sp>
        <p:nvSpPr>
          <p:cNvPr id="1043" name="Text Box 379"/>
          <p:cNvSpPr txBox="1">
            <a:spLocks noChangeArrowheads="1"/>
          </p:cNvSpPr>
          <p:nvPr/>
        </p:nvSpPr>
        <p:spPr bwMode="auto">
          <a:xfrm>
            <a:off x="3657600" y="838200"/>
            <a:ext cx="341169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algn="ctr" defTabSz="4760913"/>
            <a:r>
              <a:rPr lang="en-US" sz="6600" b="1">
                <a:solidFill>
                  <a:schemeClr val="bg1"/>
                </a:solidFill>
              </a:rPr>
              <a:t>Participatory Ergonomics Program to Address </a:t>
            </a:r>
          </a:p>
          <a:p>
            <a:pPr algn="ctr" defTabSz="4760913"/>
            <a:r>
              <a:rPr lang="en-US" sz="6600" b="1">
                <a:solidFill>
                  <a:schemeClr val="bg1"/>
                </a:solidFill>
              </a:rPr>
              <a:t>Musculoskeletal Disorder Risk in the Grocery Industry</a:t>
            </a:r>
          </a:p>
        </p:txBody>
      </p:sp>
      <p:sp>
        <p:nvSpPr>
          <p:cNvPr id="1044" name="Text Box 380"/>
          <p:cNvSpPr txBox="1">
            <a:spLocks noChangeArrowheads="1"/>
          </p:cNvSpPr>
          <p:nvPr/>
        </p:nvSpPr>
        <p:spPr bwMode="auto">
          <a:xfrm>
            <a:off x="3429000" y="3429000"/>
            <a:ext cx="341931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0" tIns="46295" rIns="92590" bIns="46295">
            <a:spAutoFit/>
          </a:bodyPr>
          <a:lstStyle/>
          <a:p>
            <a:pPr algn="ctr" defTabSz="4760913"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Stephen B. Goldrick, SPT, CSCS</a:t>
            </a:r>
          </a:p>
          <a:p>
            <a:pPr algn="ctr" defTabSz="4760913"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Co-Authors: Samantha Modderman, SPT; Dan Anton, PT, PhD, ATC; Dan Hansen, DC; Douglas Weeks, PhD</a:t>
            </a:r>
          </a:p>
        </p:txBody>
      </p:sp>
      <p:sp>
        <p:nvSpPr>
          <p:cNvPr id="1045" name="TextBox 23"/>
          <p:cNvSpPr txBox="1">
            <a:spLocks noChangeArrowheads="1"/>
          </p:cNvSpPr>
          <p:nvPr/>
        </p:nvSpPr>
        <p:spPr bwMode="auto">
          <a:xfrm>
            <a:off x="9525000" y="121920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1. Awkward/sustained posture.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6" name="TextBox 29"/>
          <p:cNvSpPr txBox="1">
            <a:spLocks noChangeArrowheads="1"/>
          </p:cNvSpPr>
          <p:nvPr/>
        </p:nvSpPr>
        <p:spPr bwMode="auto">
          <a:xfrm>
            <a:off x="9448800" y="15392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760913">
              <a:tabLst>
                <a:tab pos="406400" algn="l"/>
              </a:tabLst>
            </a:pPr>
            <a:r>
              <a:rPr lang="en-US" sz="2000">
                <a:solidFill>
                  <a:schemeClr val="bg1"/>
                </a:solidFill>
              </a:rPr>
              <a:t>Figure 4. Forceful/repetitive exertions</a:t>
            </a:r>
          </a:p>
        </p:txBody>
      </p:sp>
      <p:sp>
        <p:nvSpPr>
          <p:cNvPr id="1047" name="TextBox 31"/>
          <p:cNvSpPr txBox="1">
            <a:spLocks noChangeArrowheads="1"/>
          </p:cNvSpPr>
          <p:nvPr/>
        </p:nvSpPr>
        <p:spPr bwMode="auto">
          <a:xfrm>
            <a:off x="22174200" y="187452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6. Cashiering, front end department</a:t>
            </a:r>
          </a:p>
        </p:txBody>
      </p:sp>
      <p:sp>
        <p:nvSpPr>
          <p:cNvPr id="1048" name="TextBox 35"/>
          <p:cNvSpPr txBox="1">
            <a:spLocks noChangeArrowheads="1"/>
          </p:cNvSpPr>
          <p:nvPr/>
        </p:nvSpPr>
        <p:spPr bwMode="auto">
          <a:xfrm>
            <a:off x="22021800" y="12954000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5. Meat grinding, meat department. </a:t>
            </a:r>
          </a:p>
        </p:txBody>
      </p:sp>
      <p:sp>
        <p:nvSpPr>
          <p:cNvPr id="1049" name="Rectangle 63"/>
          <p:cNvSpPr>
            <a:spLocks noChangeArrowheads="1"/>
          </p:cNvSpPr>
          <p:nvPr/>
        </p:nvSpPr>
        <p:spPr bwMode="auto">
          <a:xfrm>
            <a:off x="0" y="-323850"/>
            <a:ext cx="300038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 </a:t>
            </a:r>
            <a:endParaRPr lang="en-US"/>
          </a:p>
        </p:txBody>
      </p:sp>
      <p:pic>
        <p:nvPicPr>
          <p:cNvPr id="1050" name="Picture 1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47200" y="1828800"/>
            <a:ext cx="6854825" cy="159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51" name="Picture 2" descr="C:\Documents and Settings\Daniel Anton\My Documents\Research\Yokes PE\pics\Deer Park walkthrough\DP - getting item from deli case #2 2009-08-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000" y="923925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48800" y="12573000"/>
            <a:ext cx="4194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lifting -  oh dog foo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85800" y="12344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TextBox 44"/>
          <p:cNvSpPr txBox="1">
            <a:spLocks noChangeArrowheads="1"/>
          </p:cNvSpPr>
          <p:nvPr/>
        </p:nvSpPr>
        <p:spPr bwMode="auto">
          <a:xfrm>
            <a:off x="762000" y="15392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2. Heavy lifting</a:t>
            </a:r>
          </a:p>
        </p:txBody>
      </p:sp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12344400"/>
            <a:ext cx="395763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TextBox 46"/>
          <p:cNvSpPr txBox="1">
            <a:spLocks noChangeArrowheads="1"/>
          </p:cNvSpPr>
          <p:nvPr/>
        </p:nvSpPr>
        <p:spPr bwMode="auto">
          <a:xfrm>
            <a:off x="4572000" y="153924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3. Hand arm/whole-body vibration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3975675" y="8763000"/>
          <a:ext cx="7686675" cy="5588000"/>
        </p:xfrm>
        <a:graphic>
          <a:graphicData uri="http://schemas.openxmlformats.org/presentationml/2006/ole">
            <p:oleObj spid="_x0000_s1028" name="Picture" r:id="rId11" imgW="2447640" imgH="1780200" progId="Word.Picture.8">
              <p:embed/>
            </p:oleObj>
          </a:graphicData>
        </a:graphic>
      </p:graphicFrame>
      <p:sp>
        <p:nvSpPr>
          <p:cNvPr id="1057" name="TextBox 29"/>
          <p:cNvSpPr txBox="1">
            <a:spLocks noChangeArrowheads="1"/>
          </p:cNvSpPr>
          <p:nvPr/>
        </p:nvSpPr>
        <p:spPr bwMode="auto">
          <a:xfrm>
            <a:off x="34747200" y="14401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760913">
              <a:tabLst>
                <a:tab pos="406400" algn="l"/>
              </a:tabLst>
            </a:pPr>
            <a:r>
              <a:rPr lang="en-US" sz="2000">
                <a:solidFill>
                  <a:schemeClr val="bg1"/>
                </a:solidFill>
              </a:rPr>
              <a:t>Figure 9. Ergonomics Process – the foundation of PE assessment</a:t>
            </a:r>
          </a:p>
        </p:txBody>
      </p:sp>
      <p:pic>
        <p:nvPicPr>
          <p:cNvPr id="1058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955000" y="8610600"/>
            <a:ext cx="66294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TextBox 31"/>
          <p:cNvSpPr txBox="1">
            <a:spLocks noChangeArrowheads="1"/>
          </p:cNvSpPr>
          <p:nvPr/>
        </p:nvSpPr>
        <p:spPr bwMode="auto">
          <a:xfrm>
            <a:off x="21412200" y="243840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7. Lifting dough to prep table, bakery department.</a:t>
            </a:r>
          </a:p>
        </p:txBody>
      </p:sp>
      <p:sp>
        <p:nvSpPr>
          <p:cNvPr id="1060" name="TextBox 31"/>
          <p:cNvSpPr txBox="1">
            <a:spLocks noChangeArrowheads="1"/>
          </p:cNvSpPr>
          <p:nvPr/>
        </p:nvSpPr>
        <p:spPr bwMode="auto">
          <a:xfrm>
            <a:off x="21336000" y="30175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Figure 8. Downstacking dog food pallet, freight department.</a:t>
            </a:r>
          </a:p>
        </p:txBody>
      </p:sp>
      <p:pic>
        <p:nvPicPr>
          <p:cNvPr id="106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031200" y="14401800"/>
            <a:ext cx="6705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031200" y="19812000"/>
            <a:ext cx="67754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045488" y="25374600"/>
            <a:ext cx="68294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71800" y="5410200"/>
            <a:ext cx="28041600" cy="186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7609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7609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804</Words>
  <Application>Microsoft Office PowerPoint</Application>
  <PresentationFormat>Custom</PresentationFormat>
  <Paragraphs>166</Paragraphs>
  <Slides>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</vt:lpstr>
      <vt:lpstr>Garamond</vt:lpstr>
      <vt:lpstr>Default Design</vt:lpstr>
      <vt:lpstr>Picture</vt:lpstr>
      <vt:lpstr>Slide 1</vt:lpstr>
    </vt:vector>
  </TitlesOfParts>
  <Company>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MDL</dc:creator>
  <cp:lastModifiedBy>Swedish Medical Center</cp:lastModifiedBy>
  <cp:revision>532</cp:revision>
  <cp:lastPrinted>2008-04-24T20:30:36Z</cp:lastPrinted>
  <dcterms:created xsi:type="dcterms:W3CDTF">2002-12-16T15:47:19Z</dcterms:created>
  <dcterms:modified xsi:type="dcterms:W3CDTF">2011-05-20T20:29:02Z</dcterms:modified>
</cp:coreProperties>
</file>