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42062400" cy="31089600"/>
  <p:notesSz cx="70104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mantha" initials="S" lastIdx="5" clrIdx="0"/>
  <p:cmAuthor id="1" name="Dan Anton" initials="DA" lastIdx="3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FF00"/>
    <a:srgbClr val="00FFFF"/>
    <a:srgbClr val="CCECFF"/>
    <a:srgbClr val="FFFFFF"/>
    <a:srgbClr val="000099"/>
    <a:srgbClr val="66FF33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78" autoAdjust="0"/>
    <p:restoredTop sz="99329" autoAdjust="0"/>
  </p:normalViewPr>
  <p:slideViewPr>
    <p:cSldViewPr>
      <p:cViewPr varScale="1">
        <p:scale>
          <a:sx n="16" d="100"/>
          <a:sy n="16" d="100"/>
        </p:scale>
        <p:origin x="-1386" y="-186"/>
      </p:cViewPr>
      <p:guideLst>
        <p:guide orient="horz" pos="14400"/>
        <p:guide pos="13248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05-20T20:41:39.065" idx="5">
    <p:pos x="23877" y="10613"/>
    <p:text>just curious but is this in red font for emphasis?  Fine if it is
YES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4363" y="9658350"/>
            <a:ext cx="35753675" cy="6664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8725" y="17618075"/>
            <a:ext cx="29444950" cy="79438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099A1-85EF-4220-9BC9-3C47E14B1C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59598-D540-4263-AC50-FC0E00E70B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495875" y="1244600"/>
            <a:ext cx="9463088" cy="26527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3438" y="1244600"/>
            <a:ext cx="28240037" cy="26527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294C3-1F9D-43B3-A990-1310006EC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36A15-2CF0-4B3B-B937-43693487F0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2638" y="19978688"/>
            <a:ext cx="35753675" cy="61737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2638" y="13177838"/>
            <a:ext cx="35753675" cy="68008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03A51-745B-46E6-AB3C-99A9DA9A3E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3438" y="7253288"/>
            <a:ext cx="18851562" cy="20518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107400" y="7253288"/>
            <a:ext cx="18851563" cy="20518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45C41-1542-477F-A1C0-8C81787457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3438" y="6959600"/>
            <a:ext cx="18584862" cy="29003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3438" y="9859963"/>
            <a:ext cx="18584862" cy="17911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367750" y="6959600"/>
            <a:ext cx="18591213" cy="29003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367750" y="9859963"/>
            <a:ext cx="18591213" cy="17911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525FB-69BF-4FBA-83C6-942A874936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8AE72-7713-4BBD-8097-271BB0807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2CD8F-CB35-42C1-A8ED-0994E3B54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438" y="1238250"/>
            <a:ext cx="13838237" cy="52673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44913" y="1238250"/>
            <a:ext cx="23514050" cy="265334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3438" y="6505575"/>
            <a:ext cx="13838237" cy="21266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A7AAA-3B1D-49FF-BBC5-53BC51B35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3888" y="21763038"/>
            <a:ext cx="25238075" cy="2568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243888" y="2778125"/>
            <a:ext cx="25238075" cy="18653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43888" y="24331613"/>
            <a:ext cx="25238075" cy="3649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AD4B1-A81E-4995-BB75-A36F0BB87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03438" y="1244600"/>
            <a:ext cx="37855525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76172" tIns="238085" rIns="476172" bIns="2380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03438" y="7253288"/>
            <a:ext cx="37855525" cy="2051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76172" tIns="238085" rIns="476172" bIns="2380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03438" y="28311475"/>
            <a:ext cx="9813925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6172" tIns="238085" rIns="476172" bIns="23808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371638" y="28311475"/>
            <a:ext cx="13319125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6172" tIns="238085" rIns="476172" bIns="238085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7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145038" y="28311475"/>
            <a:ext cx="9813925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6172" tIns="238085" rIns="476172" bIns="23808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7300">
                <a:latin typeface="Arial" charset="0"/>
              </a:defRPr>
            </a:lvl1pPr>
          </a:lstStyle>
          <a:p>
            <a:pPr>
              <a:defRPr/>
            </a:pPr>
            <a:fld id="{43F38804-DD82-463E-AB8A-040FB88CAD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760913" rtl="0" eaLnBrk="0" fontAlgn="base" hangingPunct="0">
        <a:spcBef>
          <a:spcPct val="0"/>
        </a:spcBef>
        <a:spcAft>
          <a:spcPct val="0"/>
        </a:spcAft>
        <a:defRPr sz="22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760913" rtl="0" eaLnBrk="0" fontAlgn="base" hangingPunct="0">
        <a:spcBef>
          <a:spcPct val="0"/>
        </a:spcBef>
        <a:spcAft>
          <a:spcPct val="0"/>
        </a:spcAft>
        <a:defRPr sz="22900">
          <a:solidFill>
            <a:schemeClr val="tx2"/>
          </a:solidFill>
          <a:latin typeface="Arial" charset="0"/>
        </a:defRPr>
      </a:lvl2pPr>
      <a:lvl3pPr algn="ctr" defTabSz="4760913" rtl="0" eaLnBrk="0" fontAlgn="base" hangingPunct="0">
        <a:spcBef>
          <a:spcPct val="0"/>
        </a:spcBef>
        <a:spcAft>
          <a:spcPct val="0"/>
        </a:spcAft>
        <a:defRPr sz="22900">
          <a:solidFill>
            <a:schemeClr val="tx2"/>
          </a:solidFill>
          <a:latin typeface="Arial" charset="0"/>
        </a:defRPr>
      </a:lvl3pPr>
      <a:lvl4pPr algn="ctr" defTabSz="4760913" rtl="0" eaLnBrk="0" fontAlgn="base" hangingPunct="0">
        <a:spcBef>
          <a:spcPct val="0"/>
        </a:spcBef>
        <a:spcAft>
          <a:spcPct val="0"/>
        </a:spcAft>
        <a:defRPr sz="22900">
          <a:solidFill>
            <a:schemeClr val="tx2"/>
          </a:solidFill>
          <a:latin typeface="Arial" charset="0"/>
        </a:defRPr>
      </a:lvl4pPr>
      <a:lvl5pPr algn="ctr" defTabSz="4760913" rtl="0" eaLnBrk="0" fontAlgn="base" hangingPunct="0">
        <a:spcBef>
          <a:spcPct val="0"/>
        </a:spcBef>
        <a:spcAft>
          <a:spcPct val="0"/>
        </a:spcAft>
        <a:defRPr sz="22900">
          <a:solidFill>
            <a:schemeClr val="tx2"/>
          </a:solidFill>
          <a:latin typeface="Arial" charset="0"/>
        </a:defRPr>
      </a:lvl5pPr>
      <a:lvl6pPr marL="457200" algn="ctr" defTabSz="4760913" rtl="0" fontAlgn="base">
        <a:spcBef>
          <a:spcPct val="0"/>
        </a:spcBef>
        <a:spcAft>
          <a:spcPct val="0"/>
        </a:spcAft>
        <a:defRPr sz="22900">
          <a:solidFill>
            <a:schemeClr val="tx2"/>
          </a:solidFill>
          <a:latin typeface="Arial" charset="0"/>
        </a:defRPr>
      </a:lvl6pPr>
      <a:lvl7pPr marL="914400" algn="ctr" defTabSz="4760913" rtl="0" fontAlgn="base">
        <a:spcBef>
          <a:spcPct val="0"/>
        </a:spcBef>
        <a:spcAft>
          <a:spcPct val="0"/>
        </a:spcAft>
        <a:defRPr sz="22900">
          <a:solidFill>
            <a:schemeClr val="tx2"/>
          </a:solidFill>
          <a:latin typeface="Arial" charset="0"/>
        </a:defRPr>
      </a:lvl7pPr>
      <a:lvl8pPr marL="1371600" algn="ctr" defTabSz="4760913" rtl="0" fontAlgn="base">
        <a:spcBef>
          <a:spcPct val="0"/>
        </a:spcBef>
        <a:spcAft>
          <a:spcPct val="0"/>
        </a:spcAft>
        <a:defRPr sz="22900">
          <a:solidFill>
            <a:schemeClr val="tx2"/>
          </a:solidFill>
          <a:latin typeface="Arial" charset="0"/>
        </a:defRPr>
      </a:lvl8pPr>
      <a:lvl9pPr marL="1828800" algn="ctr" defTabSz="4760913" rtl="0" fontAlgn="base">
        <a:spcBef>
          <a:spcPct val="0"/>
        </a:spcBef>
        <a:spcAft>
          <a:spcPct val="0"/>
        </a:spcAft>
        <a:defRPr sz="22900">
          <a:solidFill>
            <a:schemeClr val="tx2"/>
          </a:solidFill>
          <a:latin typeface="Arial" charset="0"/>
        </a:defRPr>
      </a:lvl9pPr>
    </p:titleStyle>
    <p:bodyStyle>
      <a:lvl1pPr marL="1785938" indent="-1785938" algn="l" defTabSz="4760913" rtl="0" eaLnBrk="0" fontAlgn="base" hangingPunct="0">
        <a:spcBef>
          <a:spcPct val="20000"/>
        </a:spcBef>
        <a:spcAft>
          <a:spcPct val="0"/>
        </a:spcAft>
        <a:buChar char="•"/>
        <a:defRPr sz="16700">
          <a:solidFill>
            <a:schemeClr val="tx1"/>
          </a:solidFill>
          <a:latin typeface="+mn-lt"/>
          <a:ea typeface="+mn-ea"/>
          <a:cs typeface="+mn-cs"/>
        </a:defRPr>
      </a:lvl1pPr>
      <a:lvl2pPr marL="3868738" indent="-1489075" algn="l" defTabSz="4760913" rtl="0" eaLnBrk="0" fontAlgn="base" hangingPunct="0">
        <a:spcBef>
          <a:spcPct val="20000"/>
        </a:spcBef>
        <a:spcAft>
          <a:spcPct val="0"/>
        </a:spcAft>
        <a:buChar char="–"/>
        <a:defRPr sz="14500">
          <a:solidFill>
            <a:schemeClr val="tx1"/>
          </a:solidFill>
          <a:latin typeface="+mn-lt"/>
        </a:defRPr>
      </a:lvl2pPr>
      <a:lvl3pPr marL="5951538" indent="-1190625" algn="l" defTabSz="4760913" rtl="0" eaLnBrk="0" fontAlgn="base" hangingPunct="0">
        <a:spcBef>
          <a:spcPct val="20000"/>
        </a:spcBef>
        <a:spcAft>
          <a:spcPct val="0"/>
        </a:spcAft>
        <a:buChar char="•"/>
        <a:defRPr sz="12500">
          <a:solidFill>
            <a:schemeClr val="tx1"/>
          </a:solidFill>
          <a:latin typeface="+mn-lt"/>
        </a:defRPr>
      </a:lvl3pPr>
      <a:lvl4pPr marL="8332788" indent="-1192213" algn="l" defTabSz="4760913" rtl="0" eaLnBrk="0" fontAlgn="base" hangingPunct="0">
        <a:spcBef>
          <a:spcPct val="20000"/>
        </a:spcBef>
        <a:spcAft>
          <a:spcPct val="0"/>
        </a:spcAft>
        <a:buChar char="–"/>
        <a:defRPr sz="10400">
          <a:solidFill>
            <a:schemeClr val="tx1"/>
          </a:solidFill>
          <a:latin typeface="+mn-lt"/>
        </a:defRPr>
      </a:lvl4pPr>
      <a:lvl5pPr marL="10714038" indent="-1189038" algn="l" defTabSz="4760913" rtl="0" eaLnBrk="0" fontAlgn="base" hangingPunct="0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5pPr>
      <a:lvl6pPr marL="11171238" indent="-1189038" algn="l" defTabSz="476091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6pPr>
      <a:lvl7pPr marL="11628438" indent="-1189038" algn="l" defTabSz="476091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7pPr>
      <a:lvl8pPr marL="12085638" indent="-1189038" algn="l" defTabSz="476091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8pPr>
      <a:lvl9pPr marL="12542838" indent="-1189038" algn="l" defTabSz="476091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comments" Target="../comments/comment1.xml"/><Relationship Id="rId4" Type="http://schemas.openxmlformats.org/officeDocument/2006/relationships/hyperlink" Target="http://personal.health.usf.edu/tbernard/ergotools" TargetMode="External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10"/>
          <p:cNvSpPr txBox="1">
            <a:spLocks noChangeArrowheads="1"/>
          </p:cNvSpPr>
          <p:nvPr/>
        </p:nvSpPr>
        <p:spPr bwMode="auto">
          <a:xfrm>
            <a:off x="914400" y="6646545"/>
            <a:ext cx="13258800" cy="1338944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92590" tIns="46295" rIns="92590" bIns="46295">
            <a:spAutoFit/>
          </a:bodyPr>
          <a:lstStyle/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endParaRPr lang="en-US" sz="3200" dirty="0"/>
          </a:p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b="1" dirty="0" smtClean="0"/>
              <a:t>Work-</a:t>
            </a:r>
            <a:r>
              <a:rPr lang="en-US" sz="3200" b="1" dirty="0"/>
              <a:t>R</a:t>
            </a:r>
            <a:r>
              <a:rPr lang="en-US" sz="3200" b="1" dirty="0" smtClean="0"/>
              <a:t>elated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/>
              <a:t>Musculoskeletal Disorders (WMSDs)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/>
              <a:t>Injuries of muscles, </a:t>
            </a:r>
            <a:r>
              <a:rPr lang="en-US" sz="3200" dirty="0" smtClean="0"/>
              <a:t>bones, and tendons that </a:t>
            </a:r>
            <a:r>
              <a:rPr lang="en-US" sz="3200" dirty="0"/>
              <a:t>result from a single large force applied at one time or a series of smaller forces repeated </a:t>
            </a:r>
            <a:r>
              <a:rPr lang="en-US" sz="3200" dirty="0" smtClean="0"/>
              <a:t>over time</a:t>
            </a:r>
            <a:endParaRPr lang="en-US" sz="3200" dirty="0"/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/>
              <a:t>Highest percentage of compensation/disability cases among workers</a:t>
            </a:r>
            <a:r>
              <a:rPr lang="en-US" sz="3200" baseline="30000" dirty="0"/>
              <a:t>1</a:t>
            </a:r>
            <a:r>
              <a:rPr lang="en-US" sz="3200" dirty="0"/>
              <a:t> 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 smtClean="0"/>
              <a:t>Washington </a:t>
            </a:r>
            <a:r>
              <a:rPr lang="en-US" sz="3200" dirty="0"/>
              <a:t>compensation rate for grocery industry is 1.8x state rate</a:t>
            </a:r>
            <a:r>
              <a:rPr lang="en-US" sz="3200" baseline="30000" dirty="0"/>
              <a:t>2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endParaRPr lang="en-US" sz="3200" dirty="0" smtClean="0"/>
          </a:p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b="1" dirty="0" smtClean="0"/>
              <a:t>Physical Risk Factors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 smtClean="0"/>
              <a:t>Specific risk factors associated with WMSDs in the grocery industry:</a:t>
            </a:r>
            <a:endParaRPr lang="en-US" sz="3200" dirty="0"/>
          </a:p>
          <a:p>
            <a:pPr marL="914400" lvl="3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 smtClean="0"/>
              <a:t>Musculoskeletal fatigue</a:t>
            </a:r>
            <a:endParaRPr lang="en-US" sz="3200" dirty="0" smtClean="0"/>
          </a:p>
          <a:p>
            <a:pPr marL="914400" lvl="3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 smtClean="0"/>
              <a:t>Heavy lifting</a:t>
            </a:r>
          </a:p>
          <a:p>
            <a:pPr marL="914400" lvl="3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 smtClean="0"/>
              <a:t>Awkward or static postures</a:t>
            </a:r>
          </a:p>
          <a:p>
            <a:pPr marL="914400" lvl="3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 smtClean="0"/>
              <a:t>Forceful hand exertions</a:t>
            </a:r>
          </a:p>
          <a:p>
            <a:pPr marL="914400" lvl="3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 smtClean="0"/>
              <a:t>High repetition</a:t>
            </a:r>
          </a:p>
          <a:p>
            <a:pPr marL="914400" lvl="3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 smtClean="0"/>
              <a:t>Hand-arm vibration</a:t>
            </a:r>
          </a:p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endParaRPr lang="en-US" sz="3200" b="1" dirty="0">
              <a:solidFill>
                <a:srgbClr val="FF0000"/>
              </a:solidFill>
            </a:endParaRPr>
          </a:p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b="1" dirty="0"/>
              <a:t>Ergonomic Exposure Assessment Methods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/>
              <a:t>Determine WMSD risk and prioritize tasks needing change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 smtClean="0"/>
              <a:t>Universal; </a:t>
            </a:r>
            <a:r>
              <a:rPr lang="en-US" sz="3200" dirty="0"/>
              <a:t>can be used to evaluate work tasks in any industry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 smtClean="0"/>
              <a:t>Can be used by personnel </a:t>
            </a:r>
            <a:r>
              <a:rPr lang="en-US" sz="3200" dirty="0"/>
              <a:t>without formal ergonomic training</a:t>
            </a:r>
          </a:p>
          <a:p>
            <a:pPr marL="457200" lvl="2" defTabSz="4760913">
              <a:spcBef>
                <a:spcPct val="0"/>
              </a:spcBef>
            </a:pPr>
            <a:endParaRPr lang="en-US" sz="3200" dirty="0"/>
          </a:p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b="1" dirty="0"/>
              <a:t>Observational </a:t>
            </a:r>
            <a:r>
              <a:rPr lang="en-US" sz="3200" b="1" dirty="0" smtClean="0"/>
              <a:t>Assessment </a:t>
            </a:r>
            <a:r>
              <a:rPr lang="en-US" sz="3200" b="1" dirty="0"/>
              <a:t>Methods 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 smtClean="0"/>
              <a:t>Simple, non-invasive, and efficient 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 smtClean="0"/>
              <a:t>Task selection based on worker report of fatigue or analyst observation of difficult tasks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 smtClean="0"/>
              <a:t>Use two video cameras to record tasks at 90° angles</a:t>
            </a:r>
          </a:p>
          <a:p>
            <a:pPr marL="457200" lvl="2" defTabSz="4760913">
              <a:spcBef>
                <a:spcPct val="0"/>
              </a:spcBef>
            </a:pPr>
            <a:endParaRPr lang="en-US" sz="3200" dirty="0"/>
          </a:p>
        </p:txBody>
      </p:sp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931863" y="5497513"/>
            <a:ext cx="13258800" cy="86360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lIns="92590" tIns="46295" rIns="92590" bIns="46295">
            <a:spAutoFit/>
          </a:bodyPr>
          <a:lstStyle/>
          <a:p>
            <a:pPr algn="ctr" defTabSz="4760913">
              <a:spcBef>
                <a:spcPct val="0"/>
              </a:spcBef>
            </a:pPr>
            <a:r>
              <a:rPr lang="en-US" sz="5000" b="1">
                <a:solidFill>
                  <a:srgbClr val="FFFFFF"/>
                </a:solidFill>
                <a:latin typeface="Arial Narrow" pitchFamily="34" charset="0"/>
                <a:ea typeface="Tahoma" pitchFamily="34" charset="0"/>
                <a:cs typeface="Levenim MT" pitchFamily="2" charset="-79"/>
              </a:rPr>
              <a:t>Introduction</a:t>
            </a:r>
          </a:p>
        </p:txBody>
      </p:sp>
      <p:sp>
        <p:nvSpPr>
          <p:cNvPr id="1030" name="Text Box 9"/>
          <p:cNvSpPr txBox="1">
            <a:spLocks noChangeArrowheads="1"/>
          </p:cNvSpPr>
          <p:nvPr/>
        </p:nvSpPr>
        <p:spPr bwMode="auto">
          <a:xfrm>
            <a:off x="27860624" y="22459950"/>
            <a:ext cx="13258800" cy="86360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lIns="92590" tIns="46295" rIns="92590" bIns="46295">
            <a:spAutoFit/>
          </a:bodyPr>
          <a:lstStyle/>
          <a:p>
            <a:pPr algn="ctr" defTabSz="4760913">
              <a:spcBef>
                <a:spcPct val="0"/>
              </a:spcBef>
            </a:pPr>
            <a:r>
              <a:rPr lang="en-US" sz="5000" b="1" dirty="0">
                <a:solidFill>
                  <a:srgbClr val="FFFFFF"/>
                </a:solidFill>
                <a:latin typeface="Arial Narrow" pitchFamily="34" charset="0"/>
                <a:cs typeface="Levenim MT" pitchFamily="2" charset="-79"/>
              </a:rPr>
              <a:t>References</a:t>
            </a:r>
          </a:p>
        </p:txBody>
      </p:sp>
      <p:sp>
        <p:nvSpPr>
          <p:cNvPr id="1031" name="Line 14"/>
          <p:cNvSpPr>
            <a:spLocks noChangeShapeType="1"/>
          </p:cNvSpPr>
          <p:nvPr/>
        </p:nvSpPr>
        <p:spPr bwMode="auto">
          <a:xfrm>
            <a:off x="4751388" y="3167063"/>
            <a:ext cx="3255962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2" name="Text Box 42"/>
          <p:cNvSpPr txBox="1">
            <a:spLocks noChangeAspect="1" noChangeArrowheads="1"/>
          </p:cNvSpPr>
          <p:nvPr/>
        </p:nvSpPr>
        <p:spPr bwMode="auto">
          <a:xfrm>
            <a:off x="27832049" y="23517225"/>
            <a:ext cx="13258800" cy="654995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2590" tIns="46295" rIns="92590" bIns="46295">
            <a:spAutoFit/>
          </a:bodyPr>
          <a:lstStyle/>
          <a:p>
            <a:pPr marL="342900" indent="-342900">
              <a:spcBef>
                <a:spcPct val="0"/>
              </a:spcBef>
              <a:buFont typeface="Arial" charset="0"/>
              <a:buAutoNum type="arabicPeriod"/>
              <a:defRPr/>
            </a:pPr>
            <a:endParaRPr lang="en-US" sz="2300" dirty="0" smtClean="0">
              <a:solidFill>
                <a:srgbClr val="FF0000"/>
              </a:solidFill>
            </a:endParaRPr>
          </a:p>
          <a:p>
            <a:pPr marL="342900" indent="-342900">
              <a:spcBef>
                <a:spcPct val="0"/>
              </a:spcBef>
              <a:buFont typeface="Arial" charset="0"/>
              <a:buAutoNum type="arabicPeriod"/>
              <a:defRPr/>
            </a:pPr>
            <a:r>
              <a:rPr lang="en-US" sz="2300" dirty="0" smtClean="0"/>
              <a:t>National </a:t>
            </a:r>
            <a:r>
              <a:rPr lang="en-US" sz="2300" dirty="0"/>
              <a:t>Research Council - Institute of Medicine (NRC/IOM). Musculoskeletal Disorders and the Workplace. Washington, DC: National Academy Press; 2001.</a:t>
            </a:r>
            <a:endParaRPr lang="en-US" sz="2300" dirty="0">
              <a:cs typeface="Times New Roman" pitchFamily="18" charset="0"/>
            </a:endParaRPr>
          </a:p>
          <a:p>
            <a:pPr marL="342900" indent="-342900">
              <a:spcBef>
                <a:spcPct val="0"/>
              </a:spcBef>
              <a:buFont typeface="Arial" charset="0"/>
              <a:buAutoNum type="arabicPeriod"/>
              <a:defRPr/>
            </a:pPr>
            <a:r>
              <a:rPr lang="en-US" sz="2300" dirty="0"/>
              <a:t>Silverstein B, Adams D. Work-related musculoskeletal disorders of the neck, back, and upper extremity in Washington state, 1997-2005. Technical Report Number </a:t>
            </a:r>
            <a:r>
              <a:rPr lang="en-US" sz="2300" dirty="0" smtClean="0"/>
              <a:t>40-11-2007; 2007.</a:t>
            </a:r>
            <a:endParaRPr lang="en-US" sz="2300" dirty="0"/>
          </a:p>
          <a:p>
            <a:pPr marL="342900" indent="-342900">
              <a:spcBef>
                <a:spcPct val="0"/>
              </a:spcBef>
              <a:buFont typeface="Arial" charset="0"/>
              <a:buAutoNum type="arabicPeriod"/>
              <a:defRPr/>
            </a:pPr>
            <a:r>
              <a:rPr lang="en-US" sz="2300" dirty="0">
                <a:cs typeface="Times New Roman" pitchFamily="18" charset="0"/>
              </a:rPr>
              <a:t>Rodgers SH. Job evaluation in worker fitness determination. </a:t>
            </a:r>
            <a:r>
              <a:rPr lang="en-US" sz="2300" i="1" dirty="0" err="1" smtClean="0">
                <a:cs typeface="Times New Roman" pitchFamily="18" charset="0"/>
              </a:rPr>
              <a:t>Occ</a:t>
            </a:r>
            <a:r>
              <a:rPr lang="en-US" sz="2300" i="1" dirty="0" smtClean="0">
                <a:cs typeface="Times New Roman" pitchFamily="18" charset="0"/>
              </a:rPr>
              <a:t> Med. </a:t>
            </a:r>
            <a:r>
              <a:rPr lang="en-US" sz="2300" dirty="0">
                <a:cs typeface="Times New Roman" pitchFamily="18" charset="0"/>
              </a:rPr>
              <a:t>1988;3(2):219-239.</a:t>
            </a:r>
            <a:endParaRPr lang="en-US" sz="2300" strike="sngStrike" dirty="0">
              <a:cs typeface="Times New Roman" pitchFamily="18" charset="0"/>
            </a:endParaRPr>
          </a:p>
          <a:p>
            <a:pPr marL="342900" indent="-342900">
              <a:spcBef>
                <a:spcPct val="0"/>
              </a:spcBef>
              <a:buFont typeface="Arial" charset="0"/>
              <a:buAutoNum type="arabicPeriod"/>
              <a:defRPr/>
            </a:pPr>
            <a:r>
              <a:rPr lang="en-US" sz="2300" dirty="0" err="1" smtClean="0">
                <a:cs typeface="Times New Roman" pitchFamily="18" charset="0"/>
              </a:rPr>
              <a:t>Latko</a:t>
            </a:r>
            <a:r>
              <a:rPr lang="en-US" sz="2300" dirty="0" smtClean="0">
                <a:cs typeface="Times New Roman" pitchFamily="18" charset="0"/>
              </a:rPr>
              <a:t> WA, Armstrong TJ, </a:t>
            </a:r>
            <a:r>
              <a:rPr lang="en-US" sz="2300" dirty="0" err="1" smtClean="0">
                <a:cs typeface="Times New Roman" pitchFamily="18" charset="0"/>
              </a:rPr>
              <a:t>Foulke</a:t>
            </a:r>
            <a:r>
              <a:rPr lang="en-US" sz="2300" dirty="0" smtClean="0">
                <a:cs typeface="Times New Roman" pitchFamily="18" charset="0"/>
              </a:rPr>
              <a:t> JA, Herrin GD, </a:t>
            </a:r>
            <a:r>
              <a:rPr lang="en-US" sz="2300" dirty="0" err="1" smtClean="0">
                <a:cs typeface="Times New Roman" pitchFamily="18" charset="0"/>
              </a:rPr>
              <a:t>Rabourn</a:t>
            </a:r>
            <a:r>
              <a:rPr lang="en-US" sz="2300" dirty="0" smtClean="0">
                <a:cs typeface="Times New Roman" pitchFamily="18" charset="0"/>
              </a:rPr>
              <a:t> RA, </a:t>
            </a:r>
            <a:r>
              <a:rPr lang="en-US" sz="2300" dirty="0" err="1" smtClean="0">
                <a:cs typeface="Times New Roman" pitchFamily="18" charset="0"/>
              </a:rPr>
              <a:t>Ulin</a:t>
            </a:r>
            <a:r>
              <a:rPr lang="en-US" sz="2300" dirty="0" smtClean="0">
                <a:cs typeface="Times New Roman" pitchFamily="18" charset="0"/>
              </a:rPr>
              <a:t> SS. Development and evaluation of an observational method for assessing repetition in hand tasks. </a:t>
            </a:r>
            <a:r>
              <a:rPr lang="en-US" sz="2300" i="1" dirty="0" smtClean="0">
                <a:cs typeface="Times New Roman" pitchFamily="18" charset="0"/>
              </a:rPr>
              <a:t>Am </a:t>
            </a:r>
            <a:r>
              <a:rPr lang="en-US" sz="2300" i="1" dirty="0" err="1" smtClean="0">
                <a:cs typeface="Times New Roman" pitchFamily="18" charset="0"/>
              </a:rPr>
              <a:t>Ind</a:t>
            </a:r>
            <a:r>
              <a:rPr lang="en-US" sz="2300" i="1" dirty="0" smtClean="0">
                <a:cs typeface="Times New Roman" pitchFamily="18" charset="0"/>
              </a:rPr>
              <a:t> </a:t>
            </a:r>
            <a:r>
              <a:rPr lang="en-US" sz="2300" i="1" dirty="0" err="1" smtClean="0">
                <a:cs typeface="Times New Roman" pitchFamily="18" charset="0"/>
              </a:rPr>
              <a:t>Hyg</a:t>
            </a:r>
            <a:r>
              <a:rPr lang="en-US" sz="2300" i="1" dirty="0" smtClean="0">
                <a:cs typeface="Times New Roman" pitchFamily="18" charset="0"/>
              </a:rPr>
              <a:t> Assoc J. </a:t>
            </a:r>
            <a:r>
              <a:rPr lang="en-US" sz="2300" dirty="0" smtClean="0">
                <a:cs typeface="Times New Roman" pitchFamily="18" charset="0"/>
              </a:rPr>
              <a:t>1997;58(4):278-285.</a:t>
            </a:r>
          </a:p>
          <a:p>
            <a:pPr marL="342900" indent="-342900">
              <a:spcBef>
                <a:spcPct val="0"/>
              </a:spcBef>
              <a:buFont typeface="Arial" charset="0"/>
              <a:buAutoNum type="arabicPeriod"/>
              <a:defRPr/>
            </a:pPr>
            <a:r>
              <a:rPr lang="en-US" sz="2300" dirty="0" err="1" smtClean="0">
                <a:cs typeface="Times New Roman" pitchFamily="18" charset="0"/>
              </a:rPr>
              <a:t>Karhu</a:t>
            </a:r>
            <a:r>
              <a:rPr lang="en-US" sz="2300" dirty="0" smtClean="0">
                <a:cs typeface="Times New Roman" pitchFamily="18" charset="0"/>
              </a:rPr>
              <a:t> O, </a:t>
            </a:r>
            <a:r>
              <a:rPr lang="en-US" sz="2300" dirty="0" err="1" smtClean="0">
                <a:cs typeface="Times New Roman" pitchFamily="18" charset="0"/>
              </a:rPr>
              <a:t>Kansi</a:t>
            </a:r>
            <a:r>
              <a:rPr lang="en-US" sz="2300" dirty="0" smtClean="0">
                <a:cs typeface="Times New Roman" pitchFamily="18" charset="0"/>
              </a:rPr>
              <a:t> P, </a:t>
            </a:r>
            <a:r>
              <a:rPr lang="en-US" sz="2300" dirty="0" err="1" smtClean="0">
                <a:cs typeface="Times New Roman" pitchFamily="18" charset="0"/>
              </a:rPr>
              <a:t>Kuorinka</a:t>
            </a:r>
            <a:r>
              <a:rPr lang="en-US" sz="2300" dirty="0" smtClean="0">
                <a:cs typeface="Times New Roman" pitchFamily="18" charset="0"/>
              </a:rPr>
              <a:t> I. Correcting working postures in industry: a practical method for analysis. </a:t>
            </a:r>
            <a:r>
              <a:rPr lang="en-US" sz="2300" i="1" dirty="0" err="1" smtClean="0">
                <a:cs typeface="Times New Roman" pitchFamily="18" charset="0"/>
              </a:rPr>
              <a:t>Appl</a:t>
            </a:r>
            <a:r>
              <a:rPr lang="en-US" sz="2300" i="1" dirty="0" smtClean="0">
                <a:cs typeface="Times New Roman" pitchFamily="18" charset="0"/>
              </a:rPr>
              <a:t> </a:t>
            </a:r>
            <a:r>
              <a:rPr lang="en-US" sz="2300" i="1" dirty="0" err="1" smtClean="0">
                <a:cs typeface="Times New Roman" pitchFamily="18" charset="0"/>
              </a:rPr>
              <a:t>Ergon</a:t>
            </a:r>
            <a:r>
              <a:rPr lang="en-US" sz="2300" i="1" dirty="0" smtClean="0">
                <a:cs typeface="Times New Roman" pitchFamily="18" charset="0"/>
              </a:rPr>
              <a:t>.</a:t>
            </a:r>
            <a:r>
              <a:rPr lang="en-US" sz="2300" dirty="0" smtClean="0">
                <a:cs typeface="Times New Roman" pitchFamily="18" charset="0"/>
              </a:rPr>
              <a:t> 1997;8:199-201.</a:t>
            </a:r>
          </a:p>
          <a:p>
            <a:pPr marL="342900" indent="-342900">
              <a:spcBef>
                <a:spcPct val="0"/>
              </a:spcBef>
              <a:buFont typeface="Arial" charset="0"/>
              <a:buAutoNum type="arabicPeriod"/>
              <a:defRPr/>
            </a:pPr>
            <a:r>
              <a:rPr lang="en-US" sz="2300" dirty="0" smtClean="0">
                <a:cs typeface="Times New Roman" pitchFamily="18" charset="0"/>
              </a:rPr>
              <a:t>Washington </a:t>
            </a:r>
            <a:r>
              <a:rPr lang="en-US" sz="2300" dirty="0">
                <a:cs typeface="Times New Roman" pitchFamily="18" charset="0"/>
              </a:rPr>
              <a:t>State Department of Labor &amp; Industries. Rule </a:t>
            </a:r>
            <a:r>
              <a:rPr lang="en-US" sz="2300" dirty="0" smtClean="0">
                <a:cs typeface="Times New Roman" pitchFamily="18" charset="0"/>
              </a:rPr>
              <a:t>Documents. </a:t>
            </a:r>
            <a:r>
              <a:rPr lang="en-US" sz="2300" dirty="0">
                <a:cs typeface="Times New Roman" pitchFamily="18" charset="0"/>
              </a:rPr>
              <a:t>Olympia, WA: Washington State Department of Labor &amp; Industries, 2001. http://</a:t>
            </a:r>
            <a:r>
              <a:rPr lang="en-US" sz="2300" dirty="0" smtClean="0">
                <a:cs typeface="Times New Roman" pitchFamily="18" charset="0"/>
              </a:rPr>
              <a:t>www.lni.wa.gov/Safety/Topics/ Ergonomics/ History/Documents/default.asp</a:t>
            </a:r>
            <a:r>
              <a:rPr lang="en-US" sz="2300" dirty="0">
                <a:cs typeface="Times New Roman" pitchFamily="18" charset="0"/>
              </a:rPr>
              <a:t>. Accessed May 18, 2011.</a:t>
            </a:r>
          </a:p>
          <a:p>
            <a:pPr marL="342900" indent="-342900">
              <a:spcBef>
                <a:spcPct val="0"/>
              </a:spcBef>
              <a:buFont typeface="Arial" charset="0"/>
              <a:buAutoNum type="arabicPeriod"/>
              <a:defRPr/>
            </a:pPr>
            <a:r>
              <a:rPr lang="en-US" sz="2300" dirty="0" err="1" smtClean="0">
                <a:cs typeface="Times New Roman" pitchFamily="18" charset="0"/>
              </a:rPr>
              <a:t>Spielholz</a:t>
            </a:r>
            <a:r>
              <a:rPr lang="en-US" sz="2300" dirty="0" smtClean="0">
                <a:cs typeface="Times New Roman" pitchFamily="18" charset="0"/>
              </a:rPr>
              <a:t> </a:t>
            </a:r>
            <a:r>
              <a:rPr lang="en-US" sz="2300" dirty="0">
                <a:cs typeface="Times New Roman" pitchFamily="18" charset="0"/>
              </a:rPr>
              <a:t>P, </a:t>
            </a:r>
            <a:r>
              <a:rPr lang="en-US" sz="2300" dirty="0" err="1">
                <a:cs typeface="Times New Roman" pitchFamily="18" charset="0"/>
              </a:rPr>
              <a:t>Bao</a:t>
            </a:r>
            <a:r>
              <a:rPr lang="en-US" sz="2300" dirty="0">
                <a:cs typeface="Times New Roman" pitchFamily="18" charset="0"/>
              </a:rPr>
              <a:t> S, Howard N, et al. Reliability and validity assessment of the hand activity level threshold limit value and strain index using expert ratings of mono-task jobs. </a:t>
            </a:r>
            <a:r>
              <a:rPr lang="en-US" sz="2300" i="1" dirty="0" smtClean="0">
                <a:cs typeface="Times New Roman" pitchFamily="18" charset="0"/>
              </a:rPr>
              <a:t>J </a:t>
            </a:r>
            <a:r>
              <a:rPr lang="en-US" sz="2300" i="1" dirty="0" err="1" smtClean="0">
                <a:cs typeface="Times New Roman" pitchFamily="18" charset="0"/>
              </a:rPr>
              <a:t>Occ</a:t>
            </a:r>
            <a:r>
              <a:rPr lang="en-US" sz="2300" i="1" dirty="0" smtClean="0">
                <a:cs typeface="Times New Roman" pitchFamily="18" charset="0"/>
              </a:rPr>
              <a:t> Environ </a:t>
            </a:r>
            <a:r>
              <a:rPr lang="en-US" sz="2300" i="1" dirty="0" err="1" smtClean="0">
                <a:cs typeface="Times New Roman" pitchFamily="18" charset="0"/>
              </a:rPr>
              <a:t>Hyg</a:t>
            </a:r>
            <a:r>
              <a:rPr lang="en-US" sz="2300" i="1" dirty="0" smtClean="0">
                <a:cs typeface="Times New Roman" pitchFamily="18" charset="0"/>
              </a:rPr>
              <a:t>.</a:t>
            </a:r>
            <a:r>
              <a:rPr lang="en-US" sz="2300" dirty="0" smtClean="0">
                <a:cs typeface="Times New Roman" pitchFamily="18" charset="0"/>
              </a:rPr>
              <a:t> </a:t>
            </a:r>
            <a:r>
              <a:rPr lang="en-US" sz="2300" dirty="0">
                <a:cs typeface="Times New Roman" pitchFamily="18" charset="0"/>
              </a:rPr>
              <a:t>2008;5:250-257.</a:t>
            </a:r>
          </a:p>
          <a:p>
            <a:pPr marL="342900" indent="-342900">
              <a:spcBef>
                <a:spcPct val="0"/>
              </a:spcBef>
              <a:buFont typeface="Arial" charset="0"/>
              <a:buAutoNum type="arabicPeriod"/>
              <a:defRPr/>
            </a:pPr>
            <a:r>
              <a:rPr lang="en-US" sz="2300" dirty="0">
                <a:cs typeface="Times New Roman" pitchFamily="18" charset="0"/>
              </a:rPr>
              <a:t>Thomas E. Bernard. Analysis Tools for </a:t>
            </a:r>
            <a:r>
              <a:rPr lang="en-US" sz="2300" dirty="0" smtClean="0">
                <a:cs typeface="Times New Roman" pitchFamily="18" charset="0"/>
              </a:rPr>
              <a:t>Ergonomists. </a:t>
            </a:r>
            <a:r>
              <a:rPr lang="en-US" sz="2300" dirty="0">
                <a:cs typeface="Times New Roman" pitchFamily="18" charset="0"/>
              </a:rPr>
              <a:t>2002. http://</a:t>
            </a:r>
            <a:r>
              <a:rPr lang="en-US" sz="2300" dirty="0" smtClean="0">
                <a:cs typeface="Times New Roman" pitchFamily="18" charset="0"/>
              </a:rPr>
              <a:t>personal.health.usf.edu/tbernard/ </a:t>
            </a:r>
            <a:r>
              <a:rPr lang="en-US" sz="2300" dirty="0" err="1" smtClean="0">
                <a:cs typeface="Times New Roman" pitchFamily="18" charset="0"/>
              </a:rPr>
              <a:t>ergotools</a:t>
            </a:r>
            <a:r>
              <a:rPr lang="en-US" sz="2300" dirty="0" smtClean="0">
                <a:cs typeface="Times New Roman" pitchFamily="18" charset="0"/>
              </a:rPr>
              <a:t>/index.html</a:t>
            </a:r>
            <a:r>
              <a:rPr lang="en-US" sz="2300" dirty="0">
                <a:cs typeface="Times New Roman" pitchFamily="18" charset="0"/>
              </a:rPr>
              <a:t>. Accessed May 18, 2011</a:t>
            </a:r>
            <a:r>
              <a:rPr lang="en-US" sz="2300" dirty="0" smtClean="0">
                <a:cs typeface="Times New Roman" pitchFamily="18" charset="0"/>
              </a:rPr>
              <a:t>.</a:t>
            </a:r>
          </a:p>
          <a:p>
            <a:pPr marL="342900" indent="-342900">
              <a:spcBef>
                <a:spcPct val="0"/>
              </a:spcBef>
              <a:defRPr/>
            </a:pPr>
            <a:endParaRPr lang="en-US" sz="23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034" name="Freeform 117"/>
          <p:cNvSpPr>
            <a:spLocks/>
          </p:cNvSpPr>
          <p:nvPr/>
        </p:nvSpPr>
        <p:spPr bwMode="auto">
          <a:xfrm>
            <a:off x="31803975" y="10666413"/>
            <a:ext cx="122238" cy="179387"/>
          </a:xfrm>
          <a:custGeom>
            <a:avLst/>
            <a:gdLst>
              <a:gd name="T0" fmla="*/ 2147483647 w 117"/>
              <a:gd name="T1" fmla="*/ 2147483647 h 144"/>
              <a:gd name="T2" fmla="*/ 2147483647 w 117"/>
              <a:gd name="T3" fmla="*/ 2147483647 h 144"/>
              <a:gd name="T4" fmla="*/ 2147483647 w 117"/>
              <a:gd name="T5" fmla="*/ 0 h 144"/>
              <a:gd name="T6" fmla="*/ 2147483647 w 117"/>
              <a:gd name="T7" fmla="*/ 2147483647 h 144"/>
              <a:gd name="T8" fmla="*/ 2147483647 w 117"/>
              <a:gd name="T9" fmla="*/ 2147483647 h 1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7"/>
              <a:gd name="T16" fmla="*/ 0 h 144"/>
              <a:gd name="T17" fmla="*/ 117 w 117"/>
              <a:gd name="T18" fmla="*/ 144 h 1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7" h="144">
                <a:moveTo>
                  <a:pt x="117" y="144"/>
                </a:moveTo>
                <a:cubicBezTo>
                  <a:pt x="109" y="111"/>
                  <a:pt x="105" y="90"/>
                  <a:pt x="81" y="66"/>
                </a:cubicBezTo>
                <a:cubicBezTo>
                  <a:pt x="69" y="31"/>
                  <a:pt x="41" y="20"/>
                  <a:pt x="12" y="0"/>
                </a:cubicBezTo>
                <a:cubicBezTo>
                  <a:pt x="4" y="49"/>
                  <a:pt x="0" y="52"/>
                  <a:pt x="12" y="114"/>
                </a:cubicBezTo>
                <a:cubicBezTo>
                  <a:pt x="17" y="141"/>
                  <a:pt x="20" y="136"/>
                  <a:pt x="27" y="129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5" name="Text Box 265"/>
          <p:cNvSpPr txBox="1">
            <a:spLocks noChangeArrowheads="1"/>
          </p:cNvSpPr>
          <p:nvPr/>
        </p:nvSpPr>
        <p:spPr bwMode="auto">
          <a:xfrm>
            <a:off x="35829875" y="13030200"/>
            <a:ext cx="4830763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590" tIns="46295" rIns="92590" bIns="46295">
            <a:spAutoFit/>
          </a:bodyPr>
          <a:lstStyle/>
          <a:p>
            <a:pPr defTabSz="4760913"/>
            <a:endParaRPr lang="en-US"/>
          </a:p>
        </p:txBody>
      </p:sp>
      <p:sp>
        <p:nvSpPr>
          <p:cNvPr id="1037" name="Text Box 376"/>
          <p:cNvSpPr txBox="1">
            <a:spLocks noChangeArrowheads="1"/>
          </p:cNvSpPr>
          <p:nvPr/>
        </p:nvSpPr>
        <p:spPr bwMode="auto">
          <a:xfrm>
            <a:off x="904875" y="20406360"/>
            <a:ext cx="13258800" cy="86360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square" lIns="92590" tIns="46295" rIns="92590" bIns="46295">
            <a:spAutoFit/>
          </a:bodyPr>
          <a:lstStyle/>
          <a:p>
            <a:pPr algn="ctr" defTabSz="4760913">
              <a:spcBef>
                <a:spcPct val="0"/>
              </a:spcBef>
            </a:pPr>
            <a:r>
              <a:rPr lang="en-US" sz="5000" b="1" dirty="0">
                <a:solidFill>
                  <a:schemeClr val="bg1"/>
                </a:solidFill>
                <a:latin typeface="Arial Narrow" pitchFamily="34" charset="0"/>
                <a:cs typeface="Levenim MT" pitchFamily="2" charset="-79"/>
              </a:rPr>
              <a:t>Common Exposure Assessment Methods </a:t>
            </a:r>
          </a:p>
        </p:txBody>
      </p:sp>
      <p:sp>
        <p:nvSpPr>
          <p:cNvPr id="1038" name="Text Box 379"/>
          <p:cNvSpPr txBox="1">
            <a:spLocks noChangeArrowheads="1"/>
          </p:cNvSpPr>
          <p:nvPr/>
        </p:nvSpPr>
        <p:spPr bwMode="auto">
          <a:xfrm>
            <a:off x="4127500" y="746125"/>
            <a:ext cx="34116963" cy="230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590" tIns="46295" rIns="92590" bIns="46295">
            <a:spAutoFit/>
          </a:bodyPr>
          <a:lstStyle/>
          <a:p>
            <a:pPr algn="ctr" defTabSz="4760913">
              <a:spcBef>
                <a:spcPct val="0"/>
              </a:spcBef>
            </a:pPr>
            <a:r>
              <a:rPr lang="en-US" sz="7200" b="1">
                <a:solidFill>
                  <a:schemeClr val="bg1"/>
                </a:solidFill>
                <a:latin typeface="Arial Black" pitchFamily="34" charset="0"/>
              </a:rPr>
              <a:t>Ergonomic Exposure Assessment: </a:t>
            </a:r>
          </a:p>
          <a:p>
            <a:pPr algn="ctr" defTabSz="4760913">
              <a:spcBef>
                <a:spcPct val="0"/>
              </a:spcBef>
            </a:pPr>
            <a:r>
              <a:rPr lang="en-US" sz="7200" b="1">
                <a:solidFill>
                  <a:schemeClr val="bg1"/>
                </a:solidFill>
                <a:latin typeface="Arial Black" pitchFamily="34" charset="0"/>
              </a:rPr>
              <a:t>A Case Report from the Grocery Industry</a:t>
            </a:r>
          </a:p>
        </p:txBody>
      </p:sp>
      <p:sp>
        <p:nvSpPr>
          <p:cNvPr id="1039" name="Text Box 380"/>
          <p:cNvSpPr txBox="1">
            <a:spLocks noChangeArrowheads="1"/>
          </p:cNvSpPr>
          <p:nvPr/>
        </p:nvSpPr>
        <p:spPr bwMode="auto">
          <a:xfrm>
            <a:off x="3895725" y="3352800"/>
            <a:ext cx="34193163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590" tIns="46295" rIns="92590" bIns="46295">
            <a:spAutoFit/>
          </a:bodyPr>
          <a:lstStyle/>
          <a:p>
            <a:pPr algn="ctr" defTabSz="4760913">
              <a:lnSpc>
                <a:spcPct val="90000"/>
              </a:lnSpc>
              <a:spcBef>
                <a:spcPct val="0"/>
              </a:spcBef>
            </a:pPr>
            <a:r>
              <a:rPr lang="en-US" sz="4000">
                <a:solidFill>
                  <a:schemeClr val="bg1"/>
                </a:solidFill>
                <a:latin typeface="Arial" charset="0"/>
                <a:cs typeface="Arial" charset="0"/>
              </a:rPr>
              <a:t>Samantha Modderman, SPT</a:t>
            </a:r>
          </a:p>
          <a:p>
            <a:pPr algn="ctr" defTabSz="4760913">
              <a:lnSpc>
                <a:spcPct val="90000"/>
              </a:lnSpc>
              <a:spcBef>
                <a:spcPct val="0"/>
              </a:spcBef>
            </a:pPr>
            <a:r>
              <a:rPr lang="en-US" sz="4000">
                <a:solidFill>
                  <a:schemeClr val="bg1"/>
                </a:solidFill>
                <a:latin typeface="Arial" charset="0"/>
                <a:cs typeface="Arial" charset="0"/>
              </a:rPr>
              <a:t>Dan Anton, PT, PhD, ATC; Steve Goldrick, SPT; Douglas Weeks, PhD; Daniel Hansen, DC</a:t>
            </a:r>
          </a:p>
        </p:txBody>
      </p:sp>
      <p:sp>
        <p:nvSpPr>
          <p:cNvPr id="1040" name="TextBox 29"/>
          <p:cNvSpPr txBox="1">
            <a:spLocks noChangeArrowheads="1"/>
          </p:cNvSpPr>
          <p:nvPr/>
        </p:nvSpPr>
        <p:spPr bwMode="auto">
          <a:xfrm>
            <a:off x="18973800" y="14687550"/>
            <a:ext cx="8567738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Levenim MT" pitchFamily="2" charset="-79"/>
                <a:cs typeface="Levenim MT" pitchFamily="2" charset="-79"/>
              </a:rPr>
              <a:t>Table 3. Outcome Measure results </a:t>
            </a:r>
          </a:p>
        </p:txBody>
      </p:sp>
      <p:sp>
        <p:nvSpPr>
          <p:cNvPr id="1067" name="Text Box 10"/>
          <p:cNvSpPr txBox="1">
            <a:spLocks noChangeArrowheads="1"/>
          </p:cNvSpPr>
          <p:nvPr/>
        </p:nvSpPr>
        <p:spPr bwMode="auto">
          <a:xfrm>
            <a:off x="14373225" y="5440045"/>
            <a:ext cx="13258800" cy="403303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2590" tIns="46295" rIns="92590" bIns="46295">
            <a:spAutoFit/>
          </a:bodyPr>
          <a:lstStyle/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endParaRPr lang="en-US" sz="3200" dirty="0"/>
          </a:p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b="1" dirty="0" smtClean="0"/>
              <a:t>WISHA Lifting Analysis</a:t>
            </a:r>
            <a:r>
              <a:rPr lang="en-US" sz="3200" b="1" baseline="30000" dirty="0" smtClean="0"/>
              <a:t>4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 smtClean="0"/>
              <a:t>Analyzes </a:t>
            </a:r>
            <a:r>
              <a:rPr lang="en-US" sz="3200" dirty="0" smtClean="0"/>
              <a:t>tasks requiring heavy, frequent, and/or awkward lifting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 smtClean="0"/>
              <a:t>Calculates a weight limit for objects lifted</a:t>
            </a:r>
          </a:p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b="1" dirty="0" smtClean="0"/>
              <a:t>Utah </a:t>
            </a:r>
            <a:r>
              <a:rPr lang="en-US" sz="3200" b="1" dirty="0"/>
              <a:t>Back Compressive Force Scale</a:t>
            </a:r>
            <a:r>
              <a:rPr lang="en-US" sz="3200" b="1" baseline="30000" dirty="0"/>
              <a:t>8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 smtClean="0"/>
              <a:t>Assesses </a:t>
            </a:r>
            <a:r>
              <a:rPr lang="en-US" sz="3200" dirty="0"/>
              <a:t>spinal compression at L5-S1 joint associated with heavy lifting 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/>
              <a:t>Compressive forces &gt;700 lb considered hazardous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endParaRPr lang="en-US" sz="3200" dirty="0"/>
          </a:p>
        </p:txBody>
      </p:sp>
      <p:pic>
        <p:nvPicPr>
          <p:cNvPr id="1068" name="Picture 43" descr="Picture1.png"/>
          <p:cNvPicPr>
            <a:picLocks noChangeAspect="1"/>
          </p:cNvPicPr>
          <p:nvPr/>
        </p:nvPicPr>
        <p:blipFill>
          <a:blip r:embed="rId2" cstate="print"/>
          <a:srcRect l="1164" t="1855" r="1007"/>
          <a:stretch>
            <a:fillRect/>
          </a:stretch>
        </p:blipFill>
        <p:spPr bwMode="auto">
          <a:xfrm>
            <a:off x="27927300" y="13441680"/>
            <a:ext cx="13258800" cy="417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69" name="Picture 44" descr="Picture2.png"/>
          <p:cNvPicPr>
            <a:picLocks noChangeAspect="1"/>
          </p:cNvPicPr>
          <p:nvPr/>
        </p:nvPicPr>
        <p:blipFill>
          <a:blip r:embed="rId3" cstate="print"/>
          <a:srcRect l="1747" t="2521" r="1007" b="2940"/>
          <a:stretch>
            <a:fillRect/>
          </a:stretch>
        </p:blipFill>
        <p:spPr bwMode="auto">
          <a:xfrm>
            <a:off x="27917775" y="6966585"/>
            <a:ext cx="13258800" cy="5954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0" name="TextBox 52"/>
          <p:cNvSpPr txBox="1">
            <a:spLocks noChangeArrowheads="1"/>
          </p:cNvSpPr>
          <p:nvPr/>
        </p:nvSpPr>
        <p:spPr bwMode="auto">
          <a:xfrm>
            <a:off x="27860625" y="6499860"/>
            <a:ext cx="1257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Table </a:t>
            </a:r>
            <a:r>
              <a:rPr lang="en-US" dirty="0" smtClean="0">
                <a:solidFill>
                  <a:schemeClr val="bg1"/>
                </a:solidFill>
              </a:rPr>
              <a:t>1. </a:t>
            </a:r>
            <a:r>
              <a:rPr lang="en-US" dirty="0">
                <a:solidFill>
                  <a:schemeClr val="bg1"/>
                </a:solidFill>
              </a:rPr>
              <a:t>Utah Back Compressive Force Scale Components Measured by Analyst</a:t>
            </a:r>
          </a:p>
        </p:txBody>
      </p:sp>
      <p:sp>
        <p:nvSpPr>
          <p:cNvPr id="1072" name="Text Box 10"/>
          <p:cNvSpPr txBox="1">
            <a:spLocks noChangeArrowheads="1"/>
          </p:cNvSpPr>
          <p:nvPr/>
        </p:nvSpPr>
        <p:spPr bwMode="auto">
          <a:xfrm>
            <a:off x="27832049" y="17703165"/>
            <a:ext cx="13258800" cy="452547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2590" tIns="46295" rIns="92590" bIns="46295">
            <a:spAutoFit/>
          </a:bodyPr>
          <a:lstStyle/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endParaRPr lang="en-US" sz="3200" dirty="0"/>
          </a:p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 smtClean="0"/>
              <a:t>Interpretation of Utah Back Compressive Force Scale results from example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 smtClean="0"/>
              <a:t>Estimated compressive </a:t>
            </a:r>
            <a:r>
              <a:rPr lang="en-US" sz="3200" dirty="0"/>
              <a:t>f</a:t>
            </a:r>
            <a:r>
              <a:rPr lang="en-US" sz="3200" dirty="0" smtClean="0"/>
              <a:t>orce </a:t>
            </a:r>
            <a:r>
              <a:rPr lang="en-US" sz="3200" dirty="0"/>
              <a:t>of 1233.75 lb considered hazardous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/>
              <a:t>Load moment force (B) contributes most to compression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/>
              <a:t>Freight crew task, specifically load moment, in need of change </a:t>
            </a:r>
          </a:p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endParaRPr lang="en-US" sz="3200" dirty="0"/>
          </a:p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/>
              <a:t>All previously mentioned exposure assessment methods available at</a:t>
            </a:r>
            <a:r>
              <a:rPr lang="en-US" sz="3200" dirty="0" smtClean="0"/>
              <a:t>: </a:t>
            </a:r>
            <a:r>
              <a:rPr lang="en-US" sz="3200" dirty="0" smtClean="0">
                <a:hlinkClick r:id="rId4"/>
              </a:rPr>
              <a:t>http://</a:t>
            </a:r>
            <a:r>
              <a:rPr lang="en-US" sz="3200" dirty="0" smtClean="0">
                <a:hlinkClick r:id="rId4"/>
              </a:rPr>
              <a:t>personal.health.usf.edu/tbernard/ergotools</a:t>
            </a:r>
            <a:r>
              <a:rPr lang="en-US" sz="3200" dirty="0" smtClean="0"/>
              <a:t> </a:t>
            </a:r>
            <a:endParaRPr lang="en-US" sz="3200" dirty="0"/>
          </a:p>
          <a:p>
            <a:pPr marL="457200" lvl="2" defTabSz="4760913">
              <a:spcBef>
                <a:spcPct val="0"/>
              </a:spcBef>
            </a:pPr>
            <a:endParaRPr lang="en-US" sz="3200" dirty="0"/>
          </a:p>
        </p:txBody>
      </p:sp>
      <p:sp>
        <p:nvSpPr>
          <p:cNvPr id="1075" name="TextBox 52"/>
          <p:cNvSpPr txBox="1">
            <a:spLocks noChangeArrowheads="1"/>
          </p:cNvSpPr>
          <p:nvPr/>
        </p:nvSpPr>
        <p:spPr bwMode="auto">
          <a:xfrm>
            <a:off x="27917775" y="13060680"/>
            <a:ext cx="1257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Table </a:t>
            </a:r>
            <a:r>
              <a:rPr lang="en-US" dirty="0" smtClean="0">
                <a:solidFill>
                  <a:schemeClr val="bg1"/>
                </a:solidFill>
              </a:rPr>
              <a:t>2. </a:t>
            </a:r>
            <a:r>
              <a:rPr lang="en-US" dirty="0">
                <a:solidFill>
                  <a:schemeClr val="bg1"/>
                </a:solidFill>
              </a:rPr>
              <a:t>Utah Back Compressive Force Scale Calculations Using Component Values</a:t>
            </a:r>
          </a:p>
        </p:txBody>
      </p:sp>
      <p:pic>
        <p:nvPicPr>
          <p:cNvPr id="33" name="Picture 35" descr="dogfood low lift_edited-1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212174" y="22900004"/>
            <a:ext cx="6391275" cy="4523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36" descr="overhead dogfood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411325" y="22880954"/>
            <a:ext cx="6535422" cy="4531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Text Box 42"/>
          <p:cNvSpPr txBox="1">
            <a:spLocks noChangeAspect="1" noChangeArrowheads="1"/>
          </p:cNvSpPr>
          <p:nvPr/>
        </p:nvSpPr>
        <p:spPr bwMode="auto">
          <a:xfrm>
            <a:off x="14373224" y="28650247"/>
            <a:ext cx="13258800" cy="140421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2590" tIns="46295" rIns="92590" bIns="46295">
            <a:spAutoFit/>
          </a:bodyPr>
          <a:lstStyle/>
          <a:p>
            <a:pPr>
              <a:spcBef>
                <a:spcPct val="0"/>
              </a:spcBef>
            </a:pPr>
            <a:r>
              <a:rPr lang="en-US" b="1" dirty="0">
                <a:cs typeface="Times New Roman" pitchFamily="18" charset="0"/>
              </a:rPr>
              <a:t>Acknowledgments</a:t>
            </a:r>
            <a:r>
              <a:rPr lang="en-US" dirty="0">
                <a:cs typeface="Times New Roman" pitchFamily="18" charset="0"/>
              </a:rPr>
              <a:t>: This project was funded by Washington State Department of Labor &amp; Industries Safety and Health Investments Project SHIP Grant 2008XH00097. Thank you to Yoke’s Fresh Markets and associated staff for their participation in this research project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38" name="Text Box 10"/>
          <p:cNvSpPr txBox="1">
            <a:spLocks noChangeArrowheads="1"/>
          </p:cNvSpPr>
          <p:nvPr/>
        </p:nvSpPr>
        <p:spPr bwMode="auto">
          <a:xfrm>
            <a:off x="885824" y="21581745"/>
            <a:ext cx="13258800" cy="84650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92590" tIns="46295" rIns="92590" bIns="46295">
            <a:spAutoFit/>
          </a:bodyPr>
          <a:lstStyle/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endParaRPr lang="en-US" sz="3200" dirty="0"/>
          </a:p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b="1" dirty="0"/>
              <a:t>Rodgers Fatigue Index</a:t>
            </a:r>
            <a:r>
              <a:rPr lang="en-US" sz="3200" b="1" baseline="30000" dirty="0"/>
              <a:t>3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/>
              <a:t>Calculates effort, duration, and frequency of a task-related exertion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/>
              <a:t>Option to evaluate any major joint/body part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 smtClean="0"/>
              <a:t>Used to prioritize </a:t>
            </a:r>
            <a:r>
              <a:rPr lang="en-US" sz="3200" dirty="0"/>
              <a:t>tasks in need of change based on musculoskeletal fatigue</a:t>
            </a:r>
          </a:p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endParaRPr lang="en-US" sz="3200" b="1" dirty="0" smtClean="0"/>
          </a:p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b="1" dirty="0" smtClean="0"/>
              <a:t>Hand Activity Level (HAL)</a:t>
            </a:r>
            <a:r>
              <a:rPr lang="en-US" sz="3200" b="1" baseline="30000" dirty="0" smtClean="0"/>
              <a:t>4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 smtClean="0"/>
              <a:t>Used to analyze tasks </a:t>
            </a:r>
            <a:r>
              <a:rPr lang="en-US" sz="3200" dirty="0" smtClean="0"/>
              <a:t>with highly repetitive hand activity</a:t>
            </a:r>
            <a:endParaRPr lang="en-US" sz="3200" dirty="0" smtClean="0"/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 smtClean="0"/>
              <a:t>Assesses combination of hand rest periods and speed of movement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 smtClean="0"/>
              <a:t>Higher scores indicate faster pace or higher repetition of hand activity and are associated with WMSDs of the distal upper extremity</a:t>
            </a:r>
            <a:r>
              <a:rPr lang="en-US" sz="3200" baseline="30000" dirty="0" smtClean="0"/>
              <a:t>7</a:t>
            </a:r>
          </a:p>
          <a:p>
            <a:pPr marL="457200" lvl="2" defTabSz="4760913">
              <a:spcBef>
                <a:spcPct val="0"/>
              </a:spcBef>
            </a:pPr>
            <a:endParaRPr lang="en-US" sz="3200" dirty="0"/>
          </a:p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b="1" dirty="0" err="1"/>
              <a:t>Ovako</a:t>
            </a:r>
            <a:r>
              <a:rPr lang="en-US" sz="3200" b="1" dirty="0"/>
              <a:t> Working Posture Analyzing System (OWAS)</a:t>
            </a:r>
            <a:r>
              <a:rPr lang="en-US" sz="3200" b="1" baseline="30000" dirty="0"/>
              <a:t>5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/>
              <a:t>Work sampling method to assess for awkward postures of the shoulders, low back, and lower extremities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/>
              <a:t>Task placed into 1 of 4 categories that reflects risk level for WMSD</a:t>
            </a:r>
          </a:p>
          <a:p>
            <a:pPr marL="457200" lvl="2" defTabSz="4760913">
              <a:spcBef>
                <a:spcPct val="0"/>
              </a:spcBef>
            </a:pPr>
            <a:endParaRPr lang="en-US" sz="3200" dirty="0"/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14373225" y="11631930"/>
            <a:ext cx="13258800" cy="1092722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2590" tIns="46295" rIns="92590" bIns="46295">
            <a:spAutoFit/>
          </a:bodyPr>
          <a:lstStyle/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endParaRPr lang="en-US" sz="3200" dirty="0"/>
          </a:p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 smtClean="0"/>
              <a:t>Example of Utah Back Compressive Force Scale used to analyze freight crew task of unloading dog food pallet (Figures </a:t>
            </a:r>
            <a:r>
              <a:rPr lang="en-US" sz="3200" dirty="0" smtClean="0"/>
              <a:t>1-2</a:t>
            </a:r>
            <a:r>
              <a:rPr lang="en-US" sz="3200" dirty="0" smtClean="0"/>
              <a:t>, </a:t>
            </a:r>
            <a:r>
              <a:rPr lang="en-US" sz="3200" dirty="0" smtClean="0"/>
              <a:t>Tables 1-2)</a:t>
            </a:r>
          </a:p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endParaRPr lang="en-US" sz="3200" dirty="0" smtClean="0"/>
          </a:p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 smtClean="0"/>
              <a:t>Three </a:t>
            </a:r>
            <a:r>
              <a:rPr lang="en-US" sz="3200" dirty="0"/>
              <a:t>major force vectors contribute to spinal </a:t>
            </a:r>
          </a:p>
          <a:p>
            <a:pPr marL="0" lvl="1" defTabSz="4760913">
              <a:spcBef>
                <a:spcPct val="0"/>
              </a:spcBef>
            </a:pPr>
            <a:r>
              <a:rPr lang="en-US" sz="3200" dirty="0"/>
              <a:t>compression during lifting tasks (Figure </a:t>
            </a:r>
            <a:r>
              <a:rPr lang="en-US" sz="3200" dirty="0" smtClean="0"/>
              <a:t>3</a:t>
            </a:r>
            <a:r>
              <a:rPr lang="en-US" sz="3200" dirty="0" smtClean="0"/>
              <a:t>, </a:t>
            </a:r>
            <a:r>
              <a:rPr lang="en-US" sz="3200" dirty="0"/>
              <a:t>Table </a:t>
            </a:r>
            <a:r>
              <a:rPr lang="en-US" sz="3200" dirty="0" smtClean="0"/>
              <a:t>2)</a:t>
            </a:r>
            <a:endParaRPr lang="en-US" sz="3200" dirty="0"/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b="1" dirty="0"/>
              <a:t>A</a:t>
            </a:r>
            <a:r>
              <a:rPr lang="en-US" sz="3200" dirty="0"/>
              <a:t>: Back muscle reacting to upper body weight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b="1" dirty="0"/>
              <a:t>B</a:t>
            </a:r>
            <a:r>
              <a:rPr lang="en-US" sz="3200" dirty="0"/>
              <a:t>: Back muscle force reacting to load moment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b="1" dirty="0"/>
              <a:t>C</a:t>
            </a:r>
            <a:r>
              <a:rPr lang="en-US" sz="3200" dirty="0"/>
              <a:t>: Direct compressive component of upper </a:t>
            </a:r>
          </a:p>
          <a:p>
            <a:pPr marL="457200" lvl="2" defTabSz="4760913">
              <a:spcBef>
                <a:spcPct val="0"/>
              </a:spcBef>
            </a:pPr>
            <a:r>
              <a:rPr lang="en-US" sz="3200" dirty="0"/>
              <a:t>      body weight and load</a:t>
            </a:r>
          </a:p>
          <a:p>
            <a:pPr marL="457200" lvl="2" defTabSz="4760913">
              <a:spcBef>
                <a:spcPct val="0"/>
              </a:spcBef>
            </a:pPr>
            <a:endParaRPr lang="en-US" sz="3200" dirty="0"/>
          </a:p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/>
              <a:t>Analyst measures the following components </a:t>
            </a:r>
            <a:r>
              <a:rPr lang="en-US" sz="3200" dirty="0" smtClean="0"/>
              <a:t>of                                               the lifting </a:t>
            </a:r>
            <a:r>
              <a:rPr lang="en-US" sz="3200" dirty="0"/>
              <a:t>task (Table </a:t>
            </a:r>
            <a:r>
              <a:rPr lang="en-US" sz="3200" dirty="0" smtClean="0"/>
              <a:t>1):</a:t>
            </a:r>
            <a:endParaRPr lang="en-US" sz="3200" dirty="0"/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/>
              <a:t>Body weight of worker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/>
              <a:t>Weight of the load being lifted </a:t>
            </a:r>
          </a:p>
          <a:p>
            <a:pPr marL="457200" lvl="2" defTabSz="4760913">
              <a:spcBef>
                <a:spcPct val="0"/>
              </a:spcBef>
            </a:pPr>
            <a:r>
              <a:rPr lang="en-US" sz="3200" dirty="0"/>
              <a:t>  (</a:t>
            </a:r>
            <a:r>
              <a:rPr lang="en-US" sz="3200" dirty="0" smtClean="0"/>
              <a:t>e.g. </a:t>
            </a:r>
            <a:r>
              <a:rPr lang="en-US" sz="3200" dirty="0" smtClean="0"/>
              <a:t>b</a:t>
            </a:r>
            <a:r>
              <a:rPr lang="en-US" sz="3200" dirty="0" smtClean="0"/>
              <a:t>ag </a:t>
            </a:r>
            <a:r>
              <a:rPr lang="en-US" sz="3200" dirty="0"/>
              <a:t>of dog food)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/>
              <a:t>Horizontal distance from hands to low back</a:t>
            </a:r>
          </a:p>
          <a:p>
            <a:pPr marL="457200" lvl="2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/>
              <a:t>Low back flexion angle of worker</a:t>
            </a:r>
          </a:p>
          <a:p>
            <a:pPr marL="457200" lvl="2" defTabSz="4760913">
              <a:spcBef>
                <a:spcPct val="0"/>
              </a:spcBef>
            </a:pPr>
            <a:endParaRPr lang="en-US" sz="3200" dirty="0"/>
          </a:p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r>
              <a:rPr lang="en-US" sz="3200" dirty="0"/>
              <a:t>Values of each component used to calculate       </a:t>
            </a:r>
            <a:r>
              <a:rPr lang="en-US" sz="3200" dirty="0" smtClean="0"/>
              <a:t>                                    </a:t>
            </a:r>
            <a:r>
              <a:rPr lang="en-US" sz="3200" dirty="0"/>
              <a:t>estimated compressive force (Table </a:t>
            </a:r>
            <a:r>
              <a:rPr lang="en-US" sz="3200" dirty="0" smtClean="0"/>
              <a:t>2)</a:t>
            </a:r>
          </a:p>
          <a:p>
            <a:pPr marL="0" lvl="1" defTabSz="4760913">
              <a:spcBef>
                <a:spcPct val="0"/>
              </a:spcBef>
              <a:buFont typeface="Arial" charset="0"/>
              <a:buChar char="•"/>
            </a:pPr>
            <a:endParaRPr lang="en-US" sz="3200" dirty="0" smtClean="0"/>
          </a:p>
        </p:txBody>
      </p:sp>
      <p:pic>
        <p:nvPicPr>
          <p:cNvPr id="42" name="Picture 84"/>
          <p:cNvPicPr>
            <a:picLocks noChangeAspect="1" noChangeArrowheads="1"/>
          </p:cNvPicPr>
          <p:nvPr/>
        </p:nvPicPr>
        <p:blipFill>
          <a:blip r:embed="rId7" cstate="print"/>
          <a:srcRect l="9886" r="10004" b="8595"/>
          <a:stretch>
            <a:fillRect/>
          </a:stretch>
        </p:blipFill>
        <p:spPr bwMode="auto">
          <a:xfrm>
            <a:off x="23307674" y="13422630"/>
            <a:ext cx="4114800" cy="603159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3" name="TextBox 47"/>
          <p:cNvSpPr txBox="1">
            <a:spLocks noChangeArrowheads="1"/>
          </p:cNvSpPr>
          <p:nvPr/>
        </p:nvSpPr>
        <p:spPr bwMode="auto">
          <a:xfrm>
            <a:off x="23317200" y="19661505"/>
            <a:ext cx="4114800" cy="26781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Figure </a:t>
            </a:r>
            <a:r>
              <a:rPr lang="en-US" dirty="0" smtClean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>
                <a:solidFill>
                  <a:schemeClr val="bg1"/>
                </a:solidFill>
              </a:rPr>
              <a:t>Representation of force vectors used to assess spine compression for the Utah Back Compressive Force Scale (adapted from Bernard</a:t>
            </a:r>
            <a:r>
              <a:rPr lang="en-US" baseline="30000" dirty="0">
                <a:solidFill>
                  <a:schemeClr val="bg1"/>
                </a:solidFill>
              </a:rPr>
              <a:t>14</a:t>
            </a:r>
            <a:r>
              <a:rPr lang="en-US" dirty="0">
                <a:solidFill>
                  <a:schemeClr val="bg1"/>
                </a:solidFill>
              </a:rPr>
              <a:t>)</a:t>
            </a:r>
            <a:endParaRPr lang="en-US" baseline="30000" dirty="0">
              <a:solidFill>
                <a:schemeClr val="bg1"/>
              </a:solidFill>
            </a:endParaRPr>
          </a:p>
        </p:txBody>
      </p:sp>
      <p:sp>
        <p:nvSpPr>
          <p:cNvPr id="46" name="TextBox 38"/>
          <p:cNvSpPr txBox="1">
            <a:spLocks noChangeArrowheads="1"/>
          </p:cNvSpPr>
          <p:nvPr/>
        </p:nvSpPr>
        <p:spPr bwMode="auto">
          <a:xfrm>
            <a:off x="14373225" y="27412950"/>
            <a:ext cx="6553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Figure </a:t>
            </a:r>
            <a:r>
              <a:rPr lang="en-US" dirty="0" smtClean="0">
                <a:solidFill>
                  <a:schemeClr val="bg1"/>
                </a:solidFill>
              </a:rPr>
              <a:t>1. </a:t>
            </a:r>
            <a:r>
              <a:rPr lang="en-US" dirty="0">
                <a:solidFill>
                  <a:schemeClr val="bg1"/>
                </a:solidFill>
              </a:rPr>
              <a:t>Freight crew member stocking the top shelf with dog food</a:t>
            </a:r>
          </a:p>
        </p:txBody>
      </p:sp>
      <p:sp>
        <p:nvSpPr>
          <p:cNvPr id="47" name="TextBox 39"/>
          <p:cNvSpPr txBox="1">
            <a:spLocks noChangeArrowheads="1"/>
          </p:cNvSpPr>
          <p:nvPr/>
        </p:nvSpPr>
        <p:spPr bwMode="auto">
          <a:xfrm>
            <a:off x="21212175" y="27452955"/>
            <a:ext cx="6400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Figure </a:t>
            </a:r>
            <a:r>
              <a:rPr lang="en-US" dirty="0" smtClean="0">
                <a:solidFill>
                  <a:schemeClr val="bg1"/>
                </a:solidFill>
              </a:rPr>
              <a:t>2. </a:t>
            </a:r>
            <a:r>
              <a:rPr lang="en-US" dirty="0">
                <a:solidFill>
                  <a:schemeClr val="bg1"/>
                </a:solidFill>
              </a:rPr>
              <a:t>Freight crew member unloading a dog food bag from the pallet</a:t>
            </a:r>
          </a:p>
        </p:txBody>
      </p:sp>
      <p:sp>
        <p:nvSpPr>
          <p:cNvPr id="48" name="Text Box 375"/>
          <p:cNvSpPr txBox="1">
            <a:spLocks noChangeArrowheads="1"/>
          </p:cNvSpPr>
          <p:nvPr/>
        </p:nvSpPr>
        <p:spPr bwMode="auto">
          <a:xfrm>
            <a:off x="14392274" y="9751695"/>
            <a:ext cx="13258800" cy="16319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lIns="92590" tIns="46295" rIns="92590" bIns="46295">
            <a:spAutoFit/>
          </a:bodyPr>
          <a:lstStyle/>
          <a:p>
            <a:pPr algn="ctr" defTabSz="4760913">
              <a:spcBef>
                <a:spcPct val="0"/>
              </a:spcBef>
            </a:pPr>
            <a:r>
              <a:rPr lang="en-US" sz="5000" b="1" dirty="0">
                <a:solidFill>
                  <a:schemeClr val="bg1"/>
                </a:solidFill>
                <a:latin typeface="Arial Narrow" pitchFamily="34" charset="0"/>
                <a:cs typeface="Levenim MT" pitchFamily="2" charset="-79"/>
              </a:rPr>
              <a:t>Example of Exposure Assessment in Grocery Industry: Utah Back Compressive Force Scale</a:t>
            </a: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27832049" y="5495925"/>
            <a:ext cx="13258800" cy="862936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lIns="92590" tIns="46295" rIns="92590" bIns="46295">
            <a:spAutoFit/>
          </a:bodyPr>
          <a:lstStyle/>
          <a:p>
            <a:pPr algn="ctr" defTabSz="4760913">
              <a:spcBef>
                <a:spcPct val="0"/>
              </a:spcBef>
            </a:pPr>
            <a:r>
              <a:rPr lang="en-US" sz="5000" b="1" dirty="0" smtClean="0">
                <a:solidFill>
                  <a:srgbClr val="FFFFFF"/>
                </a:solidFill>
                <a:latin typeface="Arial Narrow" pitchFamily="34" charset="0"/>
                <a:cs typeface="Levenim MT" pitchFamily="2" charset="-79"/>
              </a:rPr>
              <a:t>Utah Back Compressive Force Scale Results</a:t>
            </a:r>
            <a:endParaRPr lang="en-US" sz="5000" b="1" dirty="0">
              <a:solidFill>
                <a:srgbClr val="FFFFFF"/>
              </a:solidFill>
              <a:latin typeface="Arial Narrow" pitchFamily="34" charset="0"/>
              <a:cs typeface="Levenim MT" pitchFamily="2" charset="-79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85825" y="2505075"/>
            <a:ext cx="5943600" cy="1316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185350" y="2190750"/>
            <a:ext cx="5943600" cy="2001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4760913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4760913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8665</TotalTime>
  <Words>919</Words>
  <Application>Microsoft Office PowerPoint</Application>
  <PresentationFormat>Custom</PresentationFormat>
  <Paragraphs>95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PT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MDL</dc:creator>
  <cp:lastModifiedBy>Samantha</cp:lastModifiedBy>
  <cp:revision>445</cp:revision>
  <cp:lastPrinted>2008-04-24T20:30:36Z</cp:lastPrinted>
  <dcterms:created xsi:type="dcterms:W3CDTF">2002-12-16T15:47:19Z</dcterms:created>
  <dcterms:modified xsi:type="dcterms:W3CDTF">2011-05-21T03:53:07Z</dcterms:modified>
</cp:coreProperties>
</file>