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wmf" ContentType="image/x-w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60" r:id="rId2"/>
    <p:sldId id="264" r:id="rId3"/>
    <p:sldId id="263" r:id="rId4"/>
    <p:sldId id="265" r:id="rId5"/>
    <p:sldId id="275" r:id="rId6"/>
    <p:sldId id="280" r:id="rId7"/>
    <p:sldId id="283" r:id="rId8"/>
    <p:sldId id="284" r:id="rId9"/>
    <p:sldId id="285" r:id="rId10"/>
    <p:sldId id="286" r:id="rId11"/>
    <p:sldId id="276" r:id="rId12"/>
    <p:sldId id="278" r:id="rId13"/>
    <p:sldId id="279" r:id="rId14"/>
    <p:sldId id="281" r:id="rId1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SIvMTo7Q1m5o+OrJ2zrCMA==" hashData="NbDXVyP/H8wZIwdDXdRgsuOH/CM=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0831" autoAdjust="0"/>
  </p:normalViewPr>
  <p:slideViewPr>
    <p:cSldViewPr>
      <p:cViewPr>
        <p:scale>
          <a:sx n="75" d="100"/>
          <a:sy n="75" d="100"/>
        </p:scale>
        <p:origin x="-1200" y="-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7" Type="http://schemas.openxmlformats.org/officeDocument/2006/relationships/printerSettings" Target="printerSettings/printerSettings1.bin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DE5243E-62E5-491E-B63A-263DF9909074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</dgm:pt>
    <dgm:pt modelId="{6BC94A86-6E45-40D7-AB8F-C02476A48576}">
      <dgm:prSet phldrT="[Text]"/>
      <dgm:spPr/>
      <dgm:t>
        <a:bodyPr/>
        <a:lstStyle/>
        <a:p>
          <a:r>
            <a:rPr lang="en-US" dirty="0" smtClean="0"/>
            <a:t>Store Safety Committees</a:t>
          </a:r>
          <a:endParaRPr lang="en-US" dirty="0"/>
        </a:p>
      </dgm:t>
    </dgm:pt>
    <dgm:pt modelId="{E2925810-E601-4738-A2E4-E1430F73F51C}" type="parTrans" cxnId="{53743EE1-907E-429F-8A06-C95E55DFD68F}">
      <dgm:prSet/>
      <dgm:spPr/>
      <dgm:t>
        <a:bodyPr/>
        <a:lstStyle/>
        <a:p>
          <a:endParaRPr lang="en-US"/>
        </a:p>
      </dgm:t>
    </dgm:pt>
    <dgm:pt modelId="{CA314072-80D6-4757-8C7E-7B4C2F5E594D}" type="sibTrans" cxnId="{53743EE1-907E-429F-8A06-C95E55DFD68F}">
      <dgm:prSet/>
      <dgm:spPr/>
      <dgm:t>
        <a:bodyPr/>
        <a:lstStyle/>
        <a:p>
          <a:endParaRPr lang="en-US"/>
        </a:p>
      </dgm:t>
    </dgm:pt>
    <dgm:pt modelId="{BC6BA728-BC4D-42E6-8530-5B2DB91BF7A2}">
      <dgm:prSet phldrT="[Text]"/>
      <dgm:spPr/>
      <dgm:t>
        <a:bodyPr/>
        <a:lstStyle/>
        <a:p>
          <a:r>
            <a:rPr lang="en-US" dirty="0" smtClean="0"/>
            <a:t>Upper Level Management</a:t>
          </a:r>
          <a:endParaRPr lang="en-US" dirty="0"/>
        </a:p>
      </dgm:t>
    </dgm:pt>
    <dgm:pt modelId="{00B91BBE-2B6B-4085-8F8C-F28AC0388F7F}" type="parTrans" cxnId="{5FF775DF-9AD1-41C7-A856-C7FAD0A1CAE5}">
      <dgm:prSet/>
      <dgm:spPr/>
      <dgm:t>
        <a:bodyPr/>
        <a:lstStyle/>
        <a:p>
          <a:endParaRPr lang="en-US"/>
        </a:p>
      </dgm:t>
    </dgm:pt>
    <dgm:pt modelId="{E1893A27-21EA-4747-89FD-04B356686078}" type="sibTrans" cxnId="{5FF775DF-9AD1-41C7-A856-C7FAD0A1CAE5}">
      <dgm:prSet/>
      <dgm:spPr/>
      <dgm:t>
        <a:bodyPr/>
        <a:lstStyle/>
        <a:p>
          <a:endParaRPr lang="en-US"/>
        </a:p>
      </dgm:t>
    </dgm:pt>
    <dgm:pt modelId="{C1A4C3BE-F55E-4498-B8B0-C8FC30E65CF1}">
      <dgm:prSet phldrT="[Text]"/>
      <dgm:spPr/>
      <dgm:t>
        <a:bodyPr/>
        <a:lstStyle/>
        <a:p>
          <a:r>
            <a:rPr lang="en-US" dirty="0" smtClean="0"/>
            <a:t>Employees</a:t>
          </a:r>
          <a:endParaRPr lang="en-US" dirty="0"/>
        </a:p>
      </dgm:t>
    </dgm:pt>
    <dgm:pt modelId="{08C28AED-26FA-4B36-8F4B-E4B178407A19}" type="parTrans" cxnId="{699DDBFA-3933-44CD-89F0-2BA7D4C01305}">
      <dgm:prSet/>
      <dgm:spPr/>
      <dgm:t>
        <a:bodyPr/>
        <a:lstStyle/>
        <a:p>
          <a:endParaRPr lang="en-US"/>
        </a:p>
      </dgm:t>
    </dgm:pt>
    <dgm:pt modelId="{16FD6013-2C63-4D88-B4FF-310F17A4E4F5}" type="sibTrans" cxnId="{699DDBFA-3933-44CD-89F0-2BA7D4C01305}">
      <dgm:prSet/>
      <dgm:spPr/>
      <dgm:t>
        <a:bodyPr/>
        <a:lstStyle/>
        <a:p>
          <a:endParaRPr lang="en-US"/>
        </a:p>
      </dgm:t>
    </dgm:pt>
    <dgm:pt modelId="{C59EFD20-1060-47F1-B08D-7CBAC6BCEDB9}" type="pres">
      <dgm:prSet presAssocID="{FDE5243E-62E5-491E-B63A-263DF9909074}" presName="compositeShape" presStyleCnt="0">
        <dgm:presLayoutVars>
          <dgm:chMax val="7"/>
          <dgm:dir/>
          <dgm:resizeHandles val="exact"/>
        </dgm:presLayoutVars>
      </dgm:prSet>
      <dgm:spPr/>
    </dgm:pt>
    <dgm:pt modelId="{1CDC0B95-780B-4B7D-860D-93689C35F924}" type="pres">
      <dgm:prSet presAssocID="{6BC94A86-6E45-40D7-AB8F-C02476A48576}" presName="circ1" presStyleLbl="vennNode1" presStyleIdx="0" presStyleCnt="3" custLinFactNeighborX="483" custLinFactNeighborY="332"/>
      <dgm:spPr/>
      <dgm:t>
        <a:bodyPr/>
        <a:lstStyle/>
        <a:p>
          <a:endParaRPr lang="en-US"/>
        </a:p>
      </dgm:t>
    </dgm:pt>
    <dgm:pt modelId="{57CFAAA8-8B98-4657-91D2-4D20E04B0582}" type="pres">
      <dgm:prSet presAssocID="{6BC94A86-6E45-40D7-AB8F-C02476A48576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02A6A21-ECBC-4BE0-A88B-7FFE5CB1A466}" type="pres">
      <dgm:prSet presAssocID="{BC6BA728-BC4D-42E6-8530-5B2DB91BF7A2}" presName="circ2" presStyleLbl="vennNode1" presStyleIdx="1" presStyleCnt="3" custLinFactNeighborX="2553" custLinFactNeighborY="758"/>
      <dgm:spPr/>
      <dgm:t>
        <a:bodyPr/>
        <a:lstStyle/>
        <a:p>
          <a:endParaRPr lang="en-US"/>
        </a:p>
      </dgm:t>
    </dgm:pt>
    <dgm:pt modelId="{21A646BC-9DEF-4BE2-9BC7-3DF400CFC46B}" type="pres">
      <dgm:prSet presAssocID="{BC6BA728-BC4D-42E6-8530-5B2DB91BF7A2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E470C07-E7E3-4129-910E-B8E27BD35BCD}" type="pres">
      <dgm:prSet presAssocID="{C1A4C3BE-F55E-4498-B8B0-C8FC30E65CF1}" presName="circ3" presStyleLbl="vennNode1" presStyleIdx="2" presStyleCnt="3"/>
      <dgm:spPr/>
      <dgm:t>
        <a:bodyPr/>
        <a:lstStyle/>
        <a:p>
          <a:endParaRPr lang="en-US"/>
        </a:p>
      </dgm:t>
    </dgm:pt>
    <dgm:pt modelId="{E4FBDBA8-7B20-454E-8A28-517D2A3F90CA}" type="pres">
      <dgm:prSet presAssocID="{C1A4C3BE-F55E-4498-B8B0-C8FC30E65CF1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AE0BC39-98FA-44C6-8232-0F3A560A0B80}" type="presOf" srcId="{6BC94A86-6E45-40D7-AB8F-C02476A48576}" destId="{1CDC0B95-780B-4B7D-860D-93689C35F924}" srcOrd="0" destOrd="0" presId="urn:microsoft.com/office/officeart/2005/8/layout/venn1"/>
    <dgm:cxn modelId="{D20F58BC-1917-44CA-9EAA-64613D80E1D2}" type="presOf" srcId="{C1A4C3BE-F55E-4498-B8B0-C8FC30E65CF1}" destId="{E4FBDBA8-7B20-454E-8A28-517D2A3F90CA}" srcOrd="1" destOrd="0" presId="urn:microsoft.com/office/officeart/2005/8/layout/venn1"/>
    <dgm:cxn modelId="{821C740E-8796-4ED8-8753-E47F17D14820}" type="presOf" srcId="{6BC94A86-6E45-40D7-AB8F-C02476A48576}" destId="{57CFAAA8-8B98-4657-91D2-4D20E04B0582}" srcOrd="1" destOrd="0" presId="urn:microsoft.com/office/officeart/2005/8/layout/venn1"/>
    <dgm:cxn modelId="{53743EE1-907E-429F-8A06-C95E55DFD68F}" srcId="{FDE5243E-62E5-491E-B63A-263DF9909074}" destId="{6BC94A86-6E45-40D7-AB8F-C02476A48576}" srcOrd="0" destOrd="0" parTransId="{E2925810-E601-4738-A2E4-E1430F73F51C}" sibTransId="{CA314072-80D6-4757-8C7E-7B4C2F5E594D}"/>
    <dgm:cxn modelId="{699DDBFA-3933-44CD-89F0-2BA7D4C01305}" srcId="{FDE5243E-62E5-491E-B63A-263DF9909074}" destId="{C1A4C3BE-F55E-4498-B8B0-C8FC30E65CF1}" srcOrd="2" destOrd="0" parTransId="{08C28AED-26FA-4B36-8F4B-E4B178407A19}" sibTransId="{16FD6013-2C63-4D88-B4FF-310F17A4E4F5}"/>
    <dgm:cxn modelId="{3EAFCBCF-7981-4134-8CAF-BA70D803C91B}" type="presOf" srcId="{C1A4C3BE-F55E-4498-B8B0-C8FC30E65CF1}" destId="{EE470C07-E7E3-4129-910E-B8E27BD35BCD}" srcOrd="0" destOrd="0" presId="urn:microsoft.com/office/officeart/2005/8/layout/venn1"/>
    <dgm:cxn modelId="{0C68F472-6F88-4075-BB92-F91253173B3C}" type="presOf" srcId="{BC6BA728-BC4D-42E6-8530-5B2DB91BF7A2}" destId="{21A646BC-9DEF-4BE2-9BC7-3DF400CFC46B}" srcOrd="1" destOrd="0" presId="urn:microsoft.com/office/officeart/2005/8/layout/venn1"/>
    <dgm:cxn modelId="{CD526BB6-3A16-4DDA-BFB9-BC28E06088D6}" type="presOf" srcId="{FDE5243E-62E5-491E-B63A-263DF9909074}" destId="{C59EFD20-1060-47F1-B08D-7CBAC6BCEDB9}" srcOrd="0" destOrd="0" presId="urn:microsoft.com/office/officeart/2005/8/layout/venn1"/>
    <dgm:cxn modelId="{B60F8084-D737-4B79-8305-27A9F5FCD69D}" type="presOf" srcId="{BC6BA728-BC4D-42E6-8530-5B2DB91BF7A2}" destId="{702A6A21-ECBC-4BE0-A88B-7FFE5CB1A466}" srcOrd="0" destOrd="0" presId="urn:microsoft.com/office/officeart/2005/8/layout/venn1"/>
    <dgm:cxn modelId="{5FF775DF-9AD1-41C7-A856-C7FAD0A1CAE5}" srcId="{FDE5243E-62E5-491E-B63A-263DF9909074}" destId="{BC6BA728-BC4D-42E6-8530-5B2DB91BF7A2}" srcOrd="1" destOrd="0" parTransId="{00B91BBE-2B6B-4085-8F8C-F28AC0388F7F}" sibTransId="{E1893A27-21EA-4747-89FD-04B356686078}"/>
    <dgm:cxn modelId="{7E3AFB4F-8A57-4D2C-AC99-421271A22112}" type="presParOf" srcId="{C59EFD20-1060-47F1-B08D-7CBAC6BCEDB9}" destId="{1CDC0B95-780B-4B7D-860D-93689C35F924}" srcOrd="0" destOrd="0" presId="urn:microsoft.com/office/officeart/2005/8/layout/venn1"/>
    <dgm:cxn modelId="{6A0AE99A-B180-4004-A836-628FF33A02E2}" type="presParOf" srcId="{C59EFD20-1060-47F1-B08D-7CBAC6BCEDB9}" destId="{57CFAAA8-8B98-4657-91D2-4D20E04B0582}" srcOrd="1" destOrd="0" presId="urn:microsoft.com/office/officeart/2005/8/layout/venn1"/>
    <dgm:cxn modelId="{C0AA4BCF-E70A-4FE9-A24A-AF1243007688}" type="presParOf" srcId="{C59EFD20-1060-47F1-B08D-7CBAC6BCEDB9}" destId="{702A6A21-ECBC-4BE0-A88B-7FFE5CB1A466}" srcOrd="2" destOrd="0" presId="urn:microsoft.com/office/officeart/2005/8/layout/venn1"/>
    <dgm:cxn modelId="{1E90881F-21CC-4977-8EF9-FBE16A7F11DC}" type="presParOf" srcId="{C59EFD20-1060-47F1-B08D-7CBAC6BCEDB9}" destId="{21A646BC-9DEF-4BE2-9BC7-3DF400CFC46B}" srcOrd="3" destOrd="0" presId="urn:microsoft.com/office/officeart/2005/8/layout/venn1"/>
    <dgm:cxn modelId="{4F87394D-2915-4B73-99EF-C4CFFC89D614}" type="presParOf" srcId="{C59EFD20-1060-47F1-B08D-7CBAC6BCEDB9}" destId="{EE470C07-E7E3-4129-910E-B8E27BD35BCD}" srcOrd="4" destOrd="0" presId="urn:microsoft.com/office/officeart/2005/8/layout/venn1"/>
    <dgm:cxn modelId="{625EC711-FDEF-4E1C-A2EE-B434FC18FE24}" type="presParOf" srcId="{C59EFD20-1060-47F1-B08D-7CBAC6BCEDB9}" destId="{E4FBDBA8-7B20-454E-8A28-517D2A3F90CA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CDC0B95-780B-4B7D-860D-93689C35F924}">
      <dsp:nvSpPr>
        <dsp:cNvPr id="0" name=""/>
        <dsp:cNvSpPr/>
      </dsp:nvSpPr>
      <dsp:spPr>
        <a:xfrm>
          <a:off x="2081140" y="80613"/>
          <a:ext cx="3337560" cy="3337560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Store Safety Committees</a:t>
          </a:r>
          <a:endParaRPr lang="en-US" sz="2700" kern="1200" dirty="0"/>
        </a:p>
      </dsp:txBody>
      <dsp:txXfrm>
        <a:off x="2526148" y="664686"/>
        <a:ext cx="2447544" cy="1501902"/>
      </dsp:txXfrm>
    </dsp:sp>
    <dsp:sp modelId="{702A6A21-ECBC-4BE0-A88B-7FFE5CB1A466}">
      <dsp:nvSpPr>
        <dsp:cNvPr id="0" name=""/>
        <dsp:cNvSpPr/>
      </dsp:nvSpPr>
      <dsp:spPr>
        <a:xfrm>
          <a:off x="3354530" y="2180806"/>
          <a:ext cx="3337560" cy="3337560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Upper Level Management</a:t>
          </a:r>
          <a:endParaRPr lang="en-US" sz="2700" kern="1200" dirty="0"/>
        </a:p>
      </dsp:txBody>
      <dsp:txXfrm>
        <a:off x="4375267" y="3043009"/>
        <a:ext cx="2002536" cy="1835658"/>
      </dsp:txXfrm>
    </dsp:sp>
    <dsp:sp modelId="{EE470C07-E7E3-4129-910E-B8E27BD35BCD}">
      <dsp:nvSpPr>
        <dsp:cNvPr id="0" name=""/>
        <dsp:cNvSpPr/>
      </dsp:nvSpPr>
      <dsp:spPr>
        <a:xfrm>
          <a:off x="860717" y="2155507"/>
          <a:ext cx="3337560" cy="3337560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Employees</a:t>
          </a:r>
          <a:endParaRPr lang="en-US" sz="2700" kern="1200" dirty="0"/>
        </a:p>
      </dsp:txBody>
      <dsp:txXfrm>
        <a:off x="1175003" y="3017710"/>
        <a:ext cx="2002536" cy="183565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39BB534-3588-4088-892E-2F7DA5C09BC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77241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3693534-7DA8-48B5-BD1E-75C095478453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4" name="Picture 10" descr="2"/>
          <p:cNvPicPr>
            <a:picLocks noChangeAspect="1" noChangeArrowheads="1"/>
          </p:cNvPicPr>
          <p:nvPr userDrawn="1"/>
        </p:nvPicPr>
        <p:blipFill>
          <a:blip r:embed="rId2" cstate="print"/>
          <a:srcRect t="13333" b="20000"/>
          <a:stretch>
            <a:fillRect/>
          </a:stretch>
        </p:blipFill>
        <p:spPr bwMode="auto">
          <a:xfrm>
            <a:off x="0" y="914400"/>
            <a:ext cx="9144000" cy="4572000"/>
          </a:xfrm>
          <a:prstGeom prst="rect">
            <a:avLst/>
          </a:prstGeom>
          <a:noFill/>
        </p:spPr>
      </p:pic>
      <p:pic>
        <p:nvPicPr>
          <p:cNvPr id="6155" name="Picture 11" descr="header-alt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857375"/>
          </a:xfrm>
          <a:prstGeom prst="rect">
            <a:avLst/>
          </a:prstGeom>
          <a:noFill/>
        </p:spPr>
      </p:pic>
      <p:pic>
        <p:nvPicPr>
          <p:cNvPr id="6147" name="Picture 3" descr="footer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892675"/>
            <a:ext cx="9144000" cy="1965325"/>
          </a:xfrm>
          <a:prstGeom prst="rect">
            <a:avLst/>
          </a:prstGeom>
          <a:noFill/>
        </p:spPr>
      </p:pic>
      <p:sp>
        <p:nvSpPr>
          <p:cNvPr id="6149" name="Rectangle 5"/>
          <p:cNvSpPr>
            <a:spLocks noGrp="1" noChangeArrowheads="1"/>
          </p:cNvSpPr>
          <p:nvPr>
            <p:ph type="ctrTitle"/>
          </p:nvPr>
        </p:nvSpPr>
        <p:spPr>
          <a:xfrm>
            <a:off x="76200" y="228600"/>
            <a:ext cx="8839200" cy="76200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2667000" y="5486400"/>
            <a:ext cx="6400800" cy="609600"/>
          </a:xfrm>
        </p:spPr>
        <p:txBody>
          <a:bodyPr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dt" sz="half" idx="2"/>
          </p:nvPr>
        </p:nvSpPr>
        <p:spPr>
          <a:xfrm>
            <a:off x="76200" y="6172200"/>
            <a:ext cx="2133600" cy="304800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152" name="Rectangle 8"/>
          <p:cNvSpPr>
            <a:spLocks noGrp="1" noChangeArrowheads="1"/>
          </p:cNvSpPr>
          <p:nvPr>
            <p:ph type="ftr" sz="quarter" idx="3"/>
          </p:nvPr>
        </p:nvSpPr>
        <p:spPr>
          <a:xfrm>
            <a:off x="2286000" y="6172200"/>
            <a:ext cx="4800600" cy="533400"/>
          </a:xfrm>
        </p:spPr>
        <p:txBody>
          <a:bodyPr anchor="t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153" name="Rectangle 9"/>
          <p:cNvSpPr>
            <a:spLocks noGrp="1" noChangeArrowheads="1"/>
          </p:cNvSpPr>
          <p:nvPr>
            <p:ph type="sldNum" sz="quarter" idx="4"/>
          </p:nvPr>
        </p:nvSpPr>
        <p:spPr>
          <a:xfrm>
            <a:off x="76200" y="6477000"/>
            <a:ext cx="2133600" cy="247650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fld id="{44714E9A-8220-432D-8E89-4A88F5F8CB4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CE340E-D9CF-4DBC-80D3-F78A993D74A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34150" y="76200"/>
            <a:ext cx="2152650" cy="60499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" y="76200"/>
            <a:ext cx="6305550" cy="60499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41EED0-3A05-4974-9DE2-2F8340C96DD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8610600" cy="685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295400"/>
            <a:ext cx="4038600" cy="48307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295400"/>
            <a:ext cx="4038600" cy="4830763"/>
          </a:xfrm>
        </p:spPr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04800" y="6248400"/>
            <a:ext cx="1143000" cy="3048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905000" y="6324600"/>
            <a:ext cx="3810000" cy="3048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304800" cy="304800"/>
          </a:xfrm>
        </p:spPr>
        <p:txBody>
          <a:bodyPr/>
          <a:lstStyle>
            <a:lvl1pPr>
              <a:defRPr/>
            </a:lvl1pPr>
          </a:lstStyle>
          <a:p>
            <a:fld id="{5FF5A440-2094-42D5-A0AB-53F8E433215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ADC8F7-9EF8-49F7-888B-D7950979A52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235471-91B4-4800-8ACE-ECFB65AFD6F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95400"/>
            <a:ext cx="4038600" cy="4830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4038600" cy="4830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ACEA16-653A-4CF4-8AA6-73CED703B9A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A2816F-C285-496D-9ABF-328351653DA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EC2462-68CF-464A-8871-FEE82C1ADF5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4D8992-30DF-421D-B68A-FFA0E3ACF74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014D5A-5FD2-41FD-889F-24AB6A72728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0E737D-AF19-4132-B5F5-4E5A299EBBB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4" Type="http://schemas.openxmlformats.org/officeDocument/2006/relationships/image" Target="../media/image1.png"/><Relationship Id="rId15" Type="http://schemas.openxmlformats.org/officeDocument/2006/relationships/image" Target="../media/image2.png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footer"/>
          <p:cNvPicPr>
            <a:picLocks noChangeAspect="1" noChangeArrowheads="1"/>
          </p:cNvPicPr>
          <p:nvPr userDrawn="1"/>
        </p:nvPicPr>
        <p:blipFill>
          <a:blip r:embed="rId14" cstate="print"/>
          <a:srcRect b="41843"/>
          <a:stretch>
            <a:fillRect/>
          </a:stretch>
        </p:blipFill>
        <p:spPr bwMode="auto">
          <a:xfrm>
            <a:off x="0" y="5715000"/>
            <a:ext cx="9144000" cy="1143000"/>
          </a:xfrm>
          <a:prstGeom prst="rect">
            <a:avLst/>
          </a:prstGeom>
          <a:noFill/>
        </p:spPr>
      </p:pic>
      <p:pic>
        <p:nvPicPr>
          <p:cNvPr id="1037" name="Picture 13" descr="logo-uh-white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5791200" y="6275388"/>
            <a:ext cx="3190875" cy="431800"/>
          </a:xfrm>
          <a:prstGeom prst="rect">
            <a:avLst/>
          </a:prstGeom>
          <a:noFill/>
        </p:spPr>
      </p:pic>
      <p:pic>
        <p:nvPicPr>
          <p:cNvPr id="1039" name="Picture 15" descr="header-alt"/>
          <p:cNvPicPr>
            <a:picLocks noChangeAspect="1" noChangeArrowheads="1"/>
          </p:cNvPicPr>
          <p:nvPr userDrawn="1"/>
        </p:nvPicPr>
        <p:blipFill>
          <a:blip r:embed="rId16" cstate="print"/>
          <a:srcRect t="16411"/>
          <a:stretch>
            <a:fillRect/>
          </a:stretch>
        </p:blipFill>
        <p:spPr bwMode="auto">
          <a:xfrm>
            <a:off x="0" y="0"/>
            <a:ext cx="9144000" cy="1552575"/>
          </a:xfrm>
          <a:prstGeom prst="rect">
            <a:avLst/>
          </a:prstGeom>
          <a:noFill/>
        </p:spPr>
      </p:pic>
      <p:sp>
        <p:nvSpPr>
          <p:cNvPr id="1041" name="Rectangle 1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143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042" name="Rectangle 1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905000" y="6324600"/>
            <a:ext cx="3810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043" name="Rectangle 1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0" y="6248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fld id="{ED2B6327-348C-4BE2-9F18-00369EE07C62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44" name="Rectangle 20"/>
          <p:cNvSpPr>
            <a:spLocks noGrp="1" noChangeArrowheads="1"/>
          </p:cNvSpPr>
          <p:nvPr>
            <p:ph type="title"/>
          </p:nvPr>
        </p:nvSpPr>
        <p:spPr bwMode="auto">
          <a:xfrm>
            <a:off x="76200" y="76200"/>
            <a:ext cx="8610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45" name="Rectangle 2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95400"/>
            <a:ext cx="822960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5" grpId="0" build="p" bldLvl="2">
        <p:tmplLst>
          <p:tmpl lvl="1">
            <p:tnLst>
              <p:par>
                <p:cTn xmlns:p14="http://schemas.microsoft.com/office/powerpoint/2010/main"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xmlns:p14="http://schemas.microsoft.com/office/powerpoint/2010/main"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xmlns:p14="http://schemas.microsoft.com/office/powerpoint/2010/main"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xmlns:p14="http://schemas.microsoft.com/office/powerpoint/2010/main"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xmlns:p14="http://schemas.microsoft.com/office/powerpoint/2010/main"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  <p:txStyles>
    <p:titleStyle>
      <a:lvl1pPr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20.png"/><Relationship Id="rId1" Type="http://schemas.microsoft.com/office/2007/relationships/media" Target="file:///C:\Documents%20and%20Settings\Research\My%20Documents\RAs\Blake\New%20Folder\EWU%20demo%20for%20WMV.wmv" TargetMode="External"/><Relationship Id="rId2" Type="http://schemas.openxmlformats.org/officeDocument/2006/relationships/video" Target="file:///C:\Documents%20and%20Settings\Research\My%20Documents\RAs\Blake\New%20Folder\EWU%20demo%20for%20WMV.wmv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3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6" Type="http://schemas.openxmlformats.org/officeDocument/2006/relationships/image" Target="../media/image12.png"/><Relationship Id="rId7" Type="http://schemas.openxmlformats.org/officeDocument/2006/relationships/image" Target="../media/image13.png"/><Relationship Id="rId8" Type="http://schemas.openxmlformats.org/officeDocument/2006/relationships/image" Target="../media/image14.png"/><Relationship Id="rId9" Type="http://schemas.openxmlformats.org/officeDocument/2006/relationships/image" Target="../media/image15.png"/><Relationship Id="rId10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228600" y="4478323"/>
            <a:ext cx="3886200" cy="2133600"/>
          </a:xfr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>
            <a:no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600"/>
              </a:spcAft>
              <a:buFont typeface="Wingdings"/>
              <a:buNone/>
              <a:defRPr/>
            </a:pPr>
            <a:r>
              <a:rPr lang="en-US" sz="2200" dirty="0" smtClean="0">
                <a:solidFill>
                  <a:schemeClr val="tx1"/>
                </a:solidFill>
              </a:rPr>
              <a:t>Blake </a:t>
            </a:r>
            <a:r>
              <a:rPr lang="en-US" sz="2200" dirty="0" err="1" smtClean="0">
                <a:solidFill>
                  <a:schemeClr val="tx1"/>
                </a:solidFill>
              </a:rPr>
              <a:t>Novoa</a:t>
            </a:r>
            <a:r>
              <a:rPr lang="en-US" sz="2200" dirty="0" smtClean="0">
                <a:solidFill>
                  <a:schemeClr val="tx1"/>
                </a:solidFill>
              </a:rPr>
              <a:t>, SPT</a:t>
            </a:r>
          </a:p>
          <a:p>
            <a:pPr eaLnBrk="1" fontAlgn="auto" hangingPunct="1">
              <a:spcBef>
                <a:spcPts val="0"/>
              </a:spcBef>
              <a:spcAft>
                <a:spcPts val="600"/>
              </a:spcAft>
              <a:buFont typeface="Wingdings"/>
              <a:buNone/>
              <a:defRPr/>
            </a:pPr>
            <a:r>
              <a:rPr lang="en-US" sz="2200" dirty="0" smtClean="0">
                <a:solidFill>
                  <a:schemeClr val="tx1"/>
                </a:solidFill>
              </a:rPr>
              <a:t>Christine Olsen, SPT</a:t>
            </a:r>
          </a:p>
          <a:p>
            <a:pPr eaLnBrk="1" fontAlgn="auto" hangingPunct="1">
              <a:spcBef>
                <a:spcPts val="0"/>
              </a:spcBef>
              <a:spcAft>
                <a:spcPts val="600"/>
              </a:spcAft>
              <a:buFont typeface="Wingdings"/>
              <a:buNone/>
              <a:defRPr/>
            </a:pPr>
            <a:r>
              <a:rPr lang="en-US" sz="2200" dirty="0" smtClean="0">
                <a:solidFill>
                  <a:schemeClr val="tx1"/>
                </a:solidFill>
              </a:rPr>
              <a:t>Dan Anton, PT, PhD, ATC</a:t>
            </a:r>
          </a:p>
          <a:p>
            <a:pPr eaLnBrk="1" fontAlgn="auto" hangingPunct="1">
              <a:spcBef>
                <a:spcPts val="0"/>
              </a:spcBef>
              <a:spcAft>
                <a:spcPts val="600"/>
              </a:spcAft>
              <a:buFont typeface="Wingdings"/>
              <a:buNone/>
              <a:defRPr/>
            </a:pPr>
            <a:r>
              <a:rPr lang="en-US" sz="2200" dirty="0" smtClean="0">
                <a:solidFill>
                  <a:schemeClr val="tx1"/>
                </a:solidFill>
              </a:rPr>
              <a:t>Douglas Weeks, PhD</a:t>
            </a:r>
          </a:p>
          <a:p>
            <a:pPr eaLnBrk="1" fontAlgn="auto" hangingPunct="1">
              <a:spcBef>
                <a:spcPts val="0"/>
              </a:spcBef>
              <a:spcAft>
                <a:spcPts val="600"/>
              </a:spcAft>
              <a:buFont typeface="Wingdings"/>
              <a:buNone/>
              <a:defRPr/>
            </a:pPr>
            <a:r>
              <a:rPr lang="en-US" sz="2200" dirty="0" smtClean="0">
                <a:solidFill>
                  <a:schemeClr val="tx1"/>
                </a:solidFill>
              </a:rPr>
              <a:t>Daniel Hanson, DC</a:t>
            </a:r>
          </a:p>
        </p:txBody>
      </p:sp>
      <p:sp>
        <p:nvSpPr>
          <p:cNvPr id="14337" name="Rectangle 1"/>
          <p:cNvSpPr>
            <a:spLocks noGrp="1" noChangeArrowheads="1"/>
          </p:cNvSpPr>
          <p:nvPr>
            <p:ph type="ctrTitle"/>
          </p:nvPr>
        </p:nvSpPr>
        <p:spPr bwMode="auto">
          <a:xfrm>
            <a:off x="381000" y="0"/>
            <a:ext cx="8763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z="2400" dirty="0" smtClean="0"/>
              <a:t>Making Ergonomics Education Palatable: Customized Training for Different Audiences in the Grocery Industry</a:t>
            </a:r>
            <a:endParaRPr kumimoji="0" lang="en-US" sz="2400" u="none" strike="noStrike" cap="none" normalizeH="0" baseline="0" dirty="0" smtClean="0">
              <a:ln>
                <a:noFill/>
              </a:ln>
              <a:effectLst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610600" cy="685800"/>
          </a:xfrm>
        </p:spPr>
        <p:txBody>
          <a:bodyPr/>
          <a:lstStyle/>
          <a:p>
            <a:r>
              <a:rPr lang="en-US" dirty="0" smtClean="0"/>
              <a:t>Awareness Training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4419600" cy="4830763"/>
          </a:xfrm>
        </p:spPr>
        <p:txBody>
          <a:bodyPr/>
          <a:lstStyle/>
          <a:p>
            <a:r>
              <a:rPr lang="en-US" dirty="0" smtClean="0"/>
              <a:t>Produced with Adobe Captivate 5</a:t>
            </a:r>
          </a:p>
          <a:p>
            <a:r>
              <a:rPr lang="en-US" dirty="0" smtClean="0"/>
              <a:t>Self-paced module</a:t>
            </a:r>
          </a:p>
          <a:p>
            <a:r>
              <a:rPr lang="en-US" dirty="0" smtClean="0"/>
              <a:t>Information slides with narration</a:t>
            </a:r>
          </a:p>
          <a:p>
            <a:r>
              <a:rPr lang="en-US" dirty="0" smtClean="0"/>
              <a:t>Interactive components</a:t>
            </a:r>
          </a:p>
          <a:p>
            <a:pPr lvl="1"/>
            <a:r>
              <a:rPr lang="en-US" dirty="0" smtClean="0"/>
              <a:t>Risk identification</a:t>
            </a:r>
          </a:p>
          <a:p>
            <a:pPr lvl="1"/>
            <a:r>
              <a:rPr lang="en-US" dirty="0" smtClean="0"/>
              <a:t>Musculoskeletal disorders</a:t>
            </a:r>
          </a:p>
          <a:p>
            <a:pPr lvl="1"/>
            <a:r>
              <a:rPr lang="en-US" dirty="0" smtClean="0"/>
              <a:t>Topic quizzes</a:t>
            </a:r>
          </a:p>
          <a:p>
            <a:pPr>
              <a:buNone/>
            </a:pPr>
            <a:endParaRPr lang="en-US" dirty="0" smtClean="0"/>
          </a:p>
        </p:txBody>
      </p:sp>
      <p:pic>
        <p:nvPicPr>
          <p:cNvPr id="4" name="Picture 3" descr="awareness training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24400" y="1524000"/>
            <a:ext cx="4254550" cy="342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8534400" cy="685800"/>
          </a:xfrm>
        </p:spPr>
        <p:txBody>
          <a:bodyPr/>
          <a:lstStyle/>
          <a:p>
            <a:pPr eaLnBrk="1" hangingPunct="1"/>
            <a:r>
              <a:rPr lang="en-US" dirty="0" smtClean="0"/>
              <a:t>Awareness Training</a:t>
            </a:r>
          </a:p>
        </p:txBody>
      </p:sp>
      <p:pic>
        <p:nvPicPr>
          <p:cNvPr id="4" name="EWU demo for WMV.wmv">
            <a:hlinkClick r:id="" action="ppaction://media"/>
          </p:cNvPr>
          <p:cNvPicPr>
            <a:picLocks noRot="1"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 cstate="print"/>
          <a:srcRect l="6667" r="6667" b="2000"/>
          <a:stretch>
            <a:fillRect/>
          </a:stretch>
        </p:blipFill>
        <p:spPr>
          <a:xfrm>
            <a:off x="1808656" y="1371600"/>
            <a:ext cx="5679100" cy="42814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Conclusion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Process trainings complete at all stores</a:t>
            </a:r>
          </a:p>
          <a:p>
            <a:pPr eaLnBrk="1" hangingPunct="1"/>
            <a:r>
              <a:rPr lang="en-US" dirty="0" smtClean="0"/>
              <a:t>Training module is in finalizing stage</a:t>
            </a:r>
          </a:p>
          <a:p>
            <a:pPr eaLnBrk="1" hangingPunct="1"/>
            <a:r>
              <a:rPr lang="en-US" dirty="0" smtClean="0"/>
              <a:t>Generalization of training module for use throughout WA grocery industry</a:t>
            </a:r>
          </a:p>
          <a:p>
            <a:endParaRPr lang="en-US" dirty="0"/>
          </a:p>
        </p:txBody>
      </p:sp>
      <p:pic>
        <p:nvPicPr>
          <p:cNvPr id="7" name="Content Placeholder 6" descr="L&amp;I_Logo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743200"/>
            <a:ext cx="3743325" cy="1139885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Acknowledgements</a:t>
            </a:r>
          </a:p>
        </p:txBody>
      </p:sp>
      <p:sp>
        <p:nvSpPr>
          <p:cNvPr id="286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This project was funded by Washington State Department of Labor &amp; Industries Safety and Health Investments Project</a:t>
            </a:r>
          </a:p>
          <a:p>
            <a:pPr lvl="1"/>
            <a:r>
              <a:rPr lang="en-US" dirty="0" smtClean="0"/>
              <a:t>SHIP Grant 2009XH00128</a:t>
            </a:r>
          </a:p>
          <a:p>
            <a:r>
              <a:rPr lang="en-US" dirty="0" smtClean="0"/>
              <a:t>Yoke’s Fresh Markets</a:t>
            </a:r>
          </a:p>
          <a:p>
            <a:pPr lvl="1"/>
            <a:r>
              <a:rPr lang="en-US" dirty="0" smtClean="0"/>
              <a:t>Management</a:t>
            </a:r>
          </a:p>
          <a:p>
            <a:pPr lvl="1"/>
            <a:r>
              <a:rPr lang="en-US" dirty="0" smtClean="0"/>
              <a:t>Workers</a:t>
            </a:r>
          </a:p>
        </p:txBody>
      </p:sp>
      <p:pic>
        <p:nvPicPr>
          <p:cNvPr id="4" name="Picture 3" descr="Yokes Deer Park Store Fron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29200" y="3174534"/>
            <a:ext cx="3200400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Questions?</a:t>
            </a:r>
            <a:endParaRPr lang="en-US" dirty="0"/>
          </a:p>
        </p:txBody>
      </p:sp>
      <p:pic>
        <p:nvPicPr>
          <p:cNvPr id="6" name="Content Placeholder 5" descr="2010-08-18 MD- Lifting dough from mixing bowl C2 Still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t="14000" r="32000" b="14000"/>
          <a:stretch>
            <a:fillRect/>
          </a:stretch>
        </p:blipFill>
        <p:spPr>
          <a:xfrm>
            <a:off x="4038600" y="1774927"/>
            <a:ext cx="4348188" cy="3546973"/>
          </a:xfrm>
        </p:spPr>
      </p:pic>
      <p:pic>
        <p:nvPicPr>
          <p:cNvPr id="7" name="Picture 6" descr="frustrated_teacher.jpg"/>
          <p:cNvPicPr>
            <a:picLocks noChangeAspect="1"/>
          </p:cNvPicPr>
          <p:nvPr/>
        </p:nvPicPr>
        <p:blipFill>
          <a:blip r:embed="rId3" cstate="print"/>
          <a:srcRect r="39130"/>
          <a:stretch>
            <a:fillRect/>
          </a:stretch>
        </p:blipFill>
        <p:spPr>
          <a:xfrm>
            <a:off x="381000" y="1752599"/>
            <a:ext cx="3429000" cy="3527031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81000" y="5257800"/>
            <a:ext cx="3200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/>
              <a:t>http://i.telegraph.co.uk/multimedia/archive/01379/frustrated_teacher_1379554c.jpg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Purpose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47800"/>
            <a:ext cx="4038600" cy="4830763"/>
          </a:xfrm>
        </p:spPr>
        <p:txBody>
          <a:bodyPr/>
          <a:lstStyle/>
          <a:p>
            <a:r>
              <a:rPr lang="en-US" sz="2400" dirty="0" smtClean="0"/>
              <a:t>Address high incidence of musculoskeletal injuries in the grocery industry</a:t>
            </a:r>
          </a:p>
          <a:p>
            <a:pPr>
              <a:buNone/>
            </a:pPr>
            <a:endParaRPr lang="en-US" sz="1600" dirty="0" smtClean="0"/>
          </a:p>
          <a:p>
            <a:pPr eaLnBrk="1" hangingPunct="1"/>
            <a:r>
              <a:rPr lang="en-US" sz="2400" dirty="0" smtClean="0"/>
              <a:t>Create a customized education program about ergonomic principles</a:t>
            </a:r>
          </a:p>
          <a:p>
            <a:pPr eaLnBrk="1" hangingPunct="1">
              <a:buNone/>
            </a:pPr>
            <a:endParaRPr lang="en-US" sz="1600" dirty="0" smtClean="0"/>
          </a:p>
          <a:p>
            <a:pPr eaLnBrk="1" hangingPunct="1"/>
            <a:r>
              <a:rPr lang="en-US" sz="2400" dirty="0" smtClean="0"/>
              <a:t>Modify presentation to be appropriate for different audiences</a:t>
            </a:r>
          </a:p>
          <a:p>
            <a:pPr eaLnBrk="1" hangingPunct="1">
              <a:buNone/>
            </a:pPr>
            <a:endParaRPr lang="en-US" sz="2400" dirty="0" smtClean="0"/>
          </a:p>
        </p:txBody>
      </p:sp>
      <p:pic>
        <p:nvPicPr>
          <p:cNvPr id="10241" name="Picture 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00" y="1981200"/>
            <a:ext cx="3412398" cy="3263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4953000" y="5257800"/>
            <a:ext cx="28194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/>
              <a:t>idiotflashback.wordpress.com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76200" y="0"/>
            <a:ext cx="9067800" cy="685800"/>
          </a:xfrm>
        </p:spPr>
        <p:txBody>
          <a:bodyPr/>
          <a:lstStyle/>
          <a:p>
            <a:pPr eaLnBrk="1" hangingPunct="1"/>
            <a:r>
              <a:rPr lang="en-US" dirty="0" smtClean="0"/>
              <a:t>What is a Participatory Ergonomics Program?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Train workers to identify and analyze workplace hazards</a:t>
            </a:r>
          </a:p>
          <a:p>
            <a:pPr eaLnBrk="1" hangingPunct="1"/>
            <a:r>
              <a:rPr lang="en-US" dirty="0" smtClean="0"/>
              <a:t>Workers devise and implement solutions</a:t>
            </a:r>
          </a:p>
          <a:p>
            <a:pPr eaLnBrk="1" hangingPunct="1"/>
            <a:r>
              <a:rPr lang="en-US" dirty="0" smtClean="0"/>
              <a:t>Benefits: </a:t>
            </a:r>
          </a:p>
          <a:p>
            <a:pPr lvl="1" eaLnBrk="1" hangingPunct="1"/>
            <a:r>
              <a:rPr lang="en-US" dirty="0" smtClean="0"/>
              <a:t>Takes advantage of worker knowledge</a:t>
            </a:r>
          </a:p>
          <a:p>
            <a:pPr lvl="1" eaLnBrk="1" hangingPunct="1"/>
            <a:r>
              <a:rPr lang="en-US" dirty="0" smtClean="0"/>
              <a:t>Places responsibility on the worker</a:t>
            </a:r>
          </a:p>
          <a:p>
            <a:pPr lvl="1" eaLnBrk="1" hangingPunct="1"/>
            <a:r>
              <a:rPr lang="en-US" dirty="0" smtClean="0"/>
              <a:t>Better acceptance from workers</a:t>
            </a:r>
          </a:p>
          <a:p>
            <a:pPr eaLnBrk="1" hangingPunct="1"/>
            <a:r>
              <a:rPr lang="en-US" dirty="0" smtClean="0"/>
              <a:t>Utilized successfully in other industries</a:t>
            </a:r>
          </a:p>
          <a:p>
            <a:pPr lvl="1" eaLnBrk="1" hangingPunct="1"/>
            <a:endParaRPr lang="en-US" dirty="0" smtClean="0"/>
          </a:p>
        </p:txBody>
      </p:sp>
      <p:pic>
        <p:nvPicPr>
          <p:cNvPr id="1027" name="Picture 3" descr="C:\Users\Owner\AppData\Local\Microsoft\Windows\Temporary Internet Files\Content.IE5\MMDRMZ4J\MC900023533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87584" y="2864140"/>
            <a:ext cx="1423016" cy="16316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610600" cy="685800"/>
          </a:xfrm>
        </p:spPr>
        <p:txBody>
          <a:bodyPr/>
          <a:lstStyle/>
          <a:p>
            <a:pPr eaLnBrk="1" hangingPunct="1"/>
            <a:r>
              <a:rPr lang="en-US" dirty="0" smtClean="0"/>
              <a:t>Audiences</a:t>
            </a:r>
          </a:p>
        </p:txBody>
      </p:sp>
      <p:graphicFrame>
        <p:nvGraphicFramePr>
          <p:cNvPr id="7" name="Diagram 6"/>
          <p:cNvGraphicFramePr/>
          <p:nvPr/>
        </p:nvGraphicFramePr>
        <p:xfrm>
          <a:off x="914400" y="609600"/>
          <a:ext cx="7467600" cy="5562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505200" y="3124200"/>
            <a:ext cx="2209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C00000"/>
                </a:solidFill>
              </a:rPr>
              <a:t>PARTICIPATORY ERGONOMICS!</a:t>
            </a:r>
            <a:endParaRPr lang="en-US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Process Training</a:t>
            </a:r>
          </a:p>
        </p:txBody>
      </p:sp>
      <p:sp>
        <p:nvSpPr>
          <p:cNvPr id="24579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38600" cy="4830763"/>
          </a:xfrm>
        </p:spPr>
        <p:txBody>
          <a:bodyPr/>
          <a:lstStyle/>
          <a:p>
            <a:pPr eaLnBrk="1" hangingPunct="1">
              <a:spcAft>
                <a:spcPts val="600"/>
              </a:spcAft>
            </a:pPr>
            <a:r>
              <a:rPr lang="en-US" sz="2400" dirty="0" smtClean="0"/>
              <a:t>6 hours</a:t>
            </a:r>
          </a:p>
          <a:p>
            <a:pPr eaLnBrk="1" hangingPunct="1">
              <a:spcAft>
                <a:spcPts val="600"/>
              </a:spcAft>
            </a:pPr>
            <a:r>
              <a:rPr lang="en-US" sz="2400" dirty="0" smtClean="0"/>
              <a:t>Safety Committees</a:t>
            </a:r>
          </a:p>
          <a:p>
            <a:pPr eaLnBrk="1" hangingPunct="1">
              <a:spcAft>
                <a:spcPts val="600"/>
              </a:spcAft>
            </a:pPr>
            <a:r>
              <a:rPr lang="en-US" sz="2400" dirty="0" smtClean="0"/>
              <a:t>Upper Level Management</a:t>
            </a:r>
          </a:p>
          <a:p>
            <a:pPr eaLnBrk="1" hangingPunct="1">
              <a:spcAft>
                <a:spcPts val="600"/>
              </a:spcAft>
            </a:pPr>
            <a:endParaRPr lang="en-US" sz="2400" dirty="0" smtClean="0"/>
          </a:p>
          <a:p>
            <a:pPr eaLnBrk="1" hangingPunct="1">
              <a:spcAft>
                <a:spcPts val="600"/>
              </a:spcAft>
              <a:buNone/>
            </a:pPr>
            <a:r>
              <a:rPr lang="en-US" sz="2400" u="sng" dirty="0" smtClean="0"/>
              <a:t>Goal?</a:t>
            </a:r>
          </a:p>
          <a:p>
            <a:pPr eaLnBrk="1" hangingPunct="1">
              <a:spcAft>
                <a:spcPts val="600"/>
              </a:spcAft>
              <a:buNone/>
            </a:pPr>
            <a:r>
              <a:rPr lang="en-US" sz="2400" dirty="0" smtClean="0"/>
              <a:t>	To create ergonomic “experts” within each store</a:t>
            </a:r>
          </a:p>
        </p:txBody>
      </p:sp>
      <p:pic>
        <p:nvPicPr>
          <p:cNvPr id="6" name="Content Placeholder 5" descr="process training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 l="11000" t="13500" r="22000" b="12000"/>
          <a:stretch>
            <a:fillRect/>
          </a:stretch>
        </p:blipFill>
        <p:spPr>
          <a:xfrm>
            <a:off x="4724400" y="2057400"/>
            <a:ext cx="3713364" cy="2752693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610600" cy="685800"/>
          </a:xfrm>
        </p:spPr>
        <p:txBody>
          <a:bodyPr/>
          <a:lstStyle/>
          <a:p>
            <a:r>
              <a:rPr lang="en-US" dirty="0" smtClean="0"/>
              <a:t>Process Training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09600" y="1295400"/>
            <a:ext cx="7696200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96875" indent="-396875" eaLnBrk="1" hangingPunct="1">
              <a:lnSpc>
                <a:spcPct val="80000"/>
              </a:lnSpc>
              <a:buFont typeface="Arial" pitchFamily="34" charset="0"/>
              <a:buChar char="•"/>
              <a:defRPr/>
            </a:pPr>
            <a:r>
              <a:rPr lang="sk-SK" sz="2800" dirty="0" smtClean="0">
                <a:latin typeface="+mn-lt"/>
              </a:rPr>
              <a:t>Overview – What is Ergonomics?</a:t>
            </a:r>
            <a:endParaRPr lang="en-US" sz="2800" dirty="0" smtClean="0">
              <a:latin typeface="+mn-lt"/>
            </a:endParaRPr>
          </a:p>
          <a:p>
            <a:pPr marL="854075" lvl="1" indent="-396875">
              <a:buFont typeface="Arial" pitchFamily="34" charset="0"/>
              <a:buChar char="–"/>
              <a:defRPr/>
            </a:pPr>
            <a:r>
              <a:rPr lang="en-US" sz="2400" dirty="0" smtClean="0">
                <a:latin typeface="+mn-lt"/>
              </a:rPr>
              <a:t>Why do ergonomics?</a:t>
            </a:r>
          </a:p>
          <a:p>
            <a:pPr marL="854075" lvl="1" indent="-396875">
              <a:buFont typeface="Arial" pitchFamily="34" charset="0"/>
              <a:buChar char="–"/>
              <a:defRPr/>
            </a:pPr>
            <a:r>
              <a:rPr lang="en-US" sz="2400" dirty="0" smtClean="0">
                <a:latin typeface="+mn-lt"/>
              </a:rPr>
              <a:t>Modifiable ergonomic factors</a:t>
            </a:r>
          </a:p>
          <a:p>
            <a:pPr marL="854075" lvl="1" indent="-396875">
              <a:buFont typeface="Arial" pitchFamily="34" charset="0"/>
              <a:buChar char="–"/>
              <a:defRPr/>
            </a:pPr>
            <a:r>
              <a:rPr lang="en-US" sz="2400" dirty="0" smtClean="0">
                <a:latin typeface="+mn-lt"/>
              </a:rPr>
              <a:t>Ergonomic risk factors</a:t>
            </a:r>
          </a:p>
          <a:p>
            <a:pPr lvl="1">
              <a:lnSpc>
                <a:spcPct val="80000"/>
              </a:lnSpc>
              <a:defRPr/>
            </a:pPr>
            <a:endParaRPr lang="en-US" sz="2000" dirty="0" smtClean="0">
              <a:latin typeface="+mn-lt"/>
            </a:endParaRPr>
          </a:p>
          <a:p>
            <a:pPr>
              <a:lnSpc>
                <a:spcPct val="80000"/>
              </a:lnSpc>
              <a:buFont typeface="Arial" pitchFamily="34" charset="0"/>
              <a:buChar char="•"/>
              <a:defRPr/>
            </a:pPr>
            <a:r>
              <a:rPr lang="en-US" sz="2800" dirty="0" smtClean="0">
                <a:latin typeface="+mn-lt"/>
              </a:rPr>
              <a:t>  </a:t>
            </a:r>
            <a:r>
              <a:rPr lang="sk-SK" sz="2800" dirty="0" smtClean="0">
                <a:latin typeface="+mn-lt"/>
              </a:rPr>
              <a:t>The Costs of Poor Design </a:t>
            </a:r>
            <a:endParaRPr lang="en-US" sz="2800" dirty="0" smtClean="0">
              <a:latin typeface="+mn-lt"/>
            </a:endParaRPr>
          </a:p>
          <a:p>
            <a:pPr>
              <a:lnSpc>
                <a:spcPct val="80000"/>
              </a:lnSpc>
              <a:defRPr/>
            </a:pPr>
            <a:endParaRPr lang="en-US" sz="2000" dirty="0" smtClean="0">
              <a:latin typeface="+mn-lt"/>
            </a:endParaRPr>
          </a:p>
          <a:p>
            <a:pPr marL="350838" indent="-350838">
              <a:lnSpc>
                <a:spcPct val="80000"/>
              </a:lnSpc>
              <a:buFont typeface="Arial" pitchFamily="34" charset="0"/>
              <a:buChar char="•"/>
              <a:defRPr/>
            </a:pPr>
            <a:r>
              <a:rPr lang="sk-SK" sz="2800" dirty="0" smtClean="0">
                <a:latin typeface="+mn-lt"/>
              </a:rPr>
              <a:t>Improving Workplaces Through Ergonomics</a:t>
            </a:r>
            <a:endParaRPr lang="en-US" sz="2800" dirty="0" smtClean="0">
              <a:latin typeface="+mn-lt"/>
            </a:endParaRPr>
          </a:p>
          <a:p>
            <a:pPr marL="854075" lvl="1" indent="-396875">
              <a:buFont typeface="Arial" pitchFamily="34" charset="0"/>
              <a:buChar char="–"/>
              <a:defRPr/>
            </a:pPr>
            <a:r>
              <a:rPr lang="en-US" sz="2400" dirty="0" smtClean="0">
                <a:latin typeface="+mn-lt"/>
              </a:rPr>
              <a:t>Who</a:t>
            </a:r>
            <a:r>
              <a:rPr lang="sk-SK" sz="2400" dirty="0" smtClean="0">
                <a:latin typeface="+mn-lt"/>
              </a:rPr>
              <a:t>?</a:t>
            </a:r>
            <a:r>
              <a:rPr lang="en-US" sz="2400" dirty="0" smtClean="0">
                <a:latin typeface="+mn-lt"/>
              </a:rPr>
              <a:t> What? How?</a:t>
            </a:r>
          </a:p>
          <a:p>
            <a:pPr marL="854075" lvl="1" indent="-396875">
              <a:buFont typeface="Arial" pitchFamily="34" charset="0"/>
              <a:buChar char="–"/>
              <a:defRPr/>
            </a:pPr>
            <a:r>
              <a:rPr lang="en-US" sz="2400" dirty="0" smtClean="0">
                <a:latin typeface="+mn-lt"/>
              </a:rPr>
              <a:t>Personal/Administrative/Engineering</a:t>
            </a:r>
          </a:p>
          <a:p>
            <a:pPr lvl="1">
              <a:lnSpc>
                <a:spcPct val="80000"/>
              </a:lnSpc>
              <a:defRPr/>
            </a:pPr>
            <a:endParaRPr lang="en-US" sz="2000" dirty="0" smtClean="0">
              <a:latin typeface="+mn-lt"/>
            </a:endParaRPr>
          </a:p>
          <a:p>
            <a:pPr marL="350838" indent="-350838">
              <a:lnSpc>
                <a:spcPct val="80000"/>
              </a:lnSpc>
              <a:buFont typeface="Arial" pitchFamily="34" charset="0"/>
              <a:buChar char="•"/>
              <a:defRPr/>
            </a:pPr>
            <a:r>
              <a:rPr lang="sk-SK" sz="2800" dirty="0" smtClean="0">
                <a:latin typeface="+mn-lt"/>
              </a:rPr>
              <a:t>Opportunities for Improvement</a:t>
            </a:r>
            <a:endParaRPr lang="en-US" sz="2000" dirty="0" smtClean="0">
              <a:latin typeface="+mn-lt"/>
            </a:endParaRPr>
          </a:p>
          <a:p>
            <a:pPr lvl="1">
              <a:lnSpc>
                <a:spcPct val="80000"/>
              </a:lnSpc>
              <a:defRPr/>
            </a:pPr>
            <a:endParaRPr lang="en-US" sz="2000" dirty="0" smtClean="0"/>
          </a:p>
          <a:p>
            <a:pPr marL="350838" indent="-350838">
              <a:lnSpc>
                <a:spcPct val="80000"/>
              </a:lnSpc>
              <a:buFont typeface="Arial" pitchFamily="34" charset="0"/>
              <a:buChar char="•"/>
              <a:defRPr/>
            </a:pPr>
            <a:r>
              <a:rPr lang="en-US" sz="2800" dirty="0" smtClean="0"/>
              <a:t>Ergonomic Problem Solving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314" name="Rectangle 2"/>
          <p:cNvSpPr>
            <a:spLocks noChangeArrowheads="1"/>
          </p:cNvSpPr>
          <p:nvPr/>
        </p:nvSpPr>
        <p:spPr bwMode="auto">
          <a:xfrm>
            <a:off x="2971800" y="2667000"/>
            <a:ext cx="3517900" cy="825500"/>
          </a:xfrm>
          <a:prstGeom prst="rect">
            <a:avLst/>
          </a:prstGeom>
          <a:noFill/>
          <a:ln w="635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algn="ctr" eaLnBrk="0" hangingPunct="0">
              <a:defRPr/>
            </a:pPr>
            <a:r>
              <a:rPr lang="en-US" sz="4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Ergonomics</a:t>
            </a:r>
            <a:endParaRPr lang="en-US" sz="4800" b="1" dirty="0">
              <a:solidFill>
                <a:srgbClr val="FFFF00"/>
              </a:solidFill>
              <a:latin typeface="Times New Roman" pitchFamily="18" charset="0"/>
            </a:endParaRPr>
          </a:p>
        </p:txBody>
      </p:sp>
      <p:sp>
        <p:nvSpPr>
          <p:cNvPr id="1258498" name="Line 3"/>
          <p:cNvSpPr>
            <a:spLocks noChangeShapeType="1"/>
          </p:cNvSpPr>
          <p:nvPr/>
        </p:nvSpPr>
        <p:spPr bwMode="auto">
          <a:xfrm>
            <a:off x="2743200" y="4419600"/>
            <a:ext cx="4038600" cy="0"/>
          </a:xfrm>
          <a:prstGeom prst="line">
            <a:avLst/>
          </a:prstGeom>
          <a:noFill/>
          <a:ln w="76200">
            <a:solidFill>
              <a:srgbClr val="33CC33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58499" name="Rectangle 4"/>
          <p:cNvSpPr>
            <a:spLocks noChangeArrowheads="1"/>
          </p:cNvSpPr>
          <p:nvPr/>
        </p:nvSpPr>
        <p:spPr bwMode="auto">
          <a:xfrm>
            <a:off x="2819400" y="3733800"/>
            <a:ext cx="1092200" cy="635000"/>
          </a:xfrm>
          <a:prstGeom prst="rect">
            <a:avLst/>
          </a:prstGeom>
          <a:solidFill>
            <a:schemeClr val="folHlink"/>
          </a:solidFill>
          <a:ln w="508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1258500" name="AutoShape 5"/>
          <p:cNvSpPr>
            <a:spLocks noChangeArrowheads="1"/>
          </p:cNvSpPr>
          <p:nvPr/>
        </p:nvSpPr>
        <p:spPr bwMode="auto">
          <a:xfrm>
            <a:off x="4495800" y="4419600"/>
            <a:ext cx="444500" cy="596900"/>
          </a:xfrm>
          <a:prstGeom prst="triangle">
            <a:avLst>
              <a:gd name="adj" fmla="val 49995"/>
            </a:avLst>
          </a:prstGeom>
          <a:solidFill>
            <a:srgbClr val="33CC33"/>
          </a:solidFill>
          <a:ln w="127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pic>
        <p:nvPicPr>
          <p:cNvPr id="1258501" name="Picture 8" descr="SPACE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10400" y="4038600"/>
            <a:ext cx="1524000" cy="17856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258502" name="Picture 9" descr="POSTUR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34200" y="2492502"/>
            <a:ext cx="1600200" cy="1484186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258503" name="Picture 10" descr="SEAT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8200" y="4038600"/>
            <a:ext cx="1374511" cy="19050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258504" name="Picture 11" descr="CONTROL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81600" y="4800600"/>
            <a:ext cx="1371600" cy="1012215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258505" name="Picture 12" descr="MMH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05000" y="1143000"/>
            <a:ext cx="1295400" cy="1438001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258506" name="Picture 13" descr="MANIP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96000" y="1371600"/>
            <a:ext cx="1981200" cy="1159047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258507" name="Picture 14" descr="MMH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810000" y="1143000"/>
            <a:ext cx="1915515" cy="133858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258508" name="Picture 15" descr="ENVIR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38200" y="2590800"/>
            <a:ext cx="1676400" cy="1204913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258509" name="Picture 16" descr="POSTUR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819400" y="4800600"/>
            <a:ext cx="1295400" cy="1134702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1258510" name="Rectangle 18"/>
          <p:cNvSpPr>
            <a:spLocks noChangeArrowheads="1"/>
          </p:cNvSpPr>
          <p:nvPr/>
        </p:nvSpPr>
        <p:spPr bwMode="auto">
          <a:xfrm>
            <a:off x="5638800" y="3733800"/>
            <a:ext cx="1092200" cy="635000"/>
          </a:xfrm>
          <a:prstGeom prst="rect">
            <a:avLst/>
          </a:prstGeom>
          <a:solidFill>
            <a:schemeClr val="folHlink"/>
          </a:solidFill>
          <a:ln w="508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1258511" name="Text Box 19"/>
          <p:cNvSpPr txBox="1">
            <a:spLocks noChangeArrowheads="1"/>
          </p:cNvSpPr>
          <p:nvPr/>
        </p:nvSpPr>
        <p:spPr bwMode="auto">
          <a:xfrm>
            <a:off x="2743200" y="3810000"/>
            <a:ext cx="1295400" cy="5492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sk-SK" sz="1200" b="1" dirty="0">
                <a:solidFill>
                  <a:schemeClr val="bg2"/>
                </a:solidFill>
                <a:latin typeface="Tahoma" pitchFamily="34" charset="0"/>
              </a:rPr>
              <a:t>Job</a:t>
            </a:r>
          </a:p>
          <a:p>
            <a:pPr algn="ctr" eaLnBrk="0" hangingPunct="0">
              <a:spcBef>
                <a:spcPct val="50000"/>
              </a:spcBef>
            </a:pPr>
            <a:r>
              <a:rPr lang="sk-SK" sz="1200" b="1" dirty="0">
                <a:solidFill>
                  <a:schemeClr val="bg2"/>
                </a:solidFill>
                <a:latin typeface="Tahoma" pitchFamily="34" charset="0"/>
              </a:rPr>
              <a:t>Requirements</a:t>
            </a:r>
            <a:endParaRPr lang="en-US" sz="2400" dirty="0">
              <a:solidFill>
                <a:schemeClr val="bg2"/>
              </a:solidFill>
              <a:latin typeface="Tahoma" pitchFamily="34" charset="0"/>
            </a:endParaRPr>
          </a:p>
        </p:txBody>
      </p:sp>
      <p:sp>
        <p:nvSpPr>
          <p:cNvPr id="269332" name="Text Box 20"/>
          <p:cNvSpPr txBox="1">
            <a:spLocks noChangeArrowheads="1"/>
          </p:cNvSpPr>
          <p:nvPr/>
        </p:nvSpPr>
        <p:spPr bwMode="auto">
          <a:xfrm>
            <a:off x="5562600" y="3810000"/>
            <a:ext cx="1219200" cy="5492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sk-SK" sz="12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Worker</a:t>
            </a:r>
          </a:p>
          <a:p>
            <a:pPr algn="ctr" eaLnBrk="0" hangingPunct="0">
              <a:spcBef>
                <a:spcPct val="50000"/>
              </a:spcBef>
              <a:defRPr/>
            </a:pPr>
            <a:r>
              <a:rPr lang="sk-SK" sz="12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Capabilities</a:t>
            </a:r>
            <a:endParaRPr lang="en-US" sz="240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ahoma" pitchFamily="34" charset="0"/>
            </a:endParaRPr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Process Training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Awareness Training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371600"/>
            <a:ext cx="4876800" cy="4830763"/>
          </a:xfrm>
        </p:spPr>
        <p:txBody>
          <a:bodyPr/>
          <a:lstStyle/>
          <a:p>
            <a:r>
              <a:rPr lang="en-US" dirty="0" smtClean="0"/>
              <a:t>Component of new employee training</a:t>
            </a:r>
          </a:p>
          <a:p>
            <a:pPr lvl="1"/>
            <a:r>
              <a:rPr lang="en-US" dirty="0" smtClean="0"/>
              <a:t>Cohesion with existing training modules</a:t>
            </a:r>
          </a:p>
          <a:p>
            <a:pPr>
              <a:buNone/>
            </a:pPr>
            <a:endParaRPr lang="en-US" sz="1200" dirty="0" smtClean="0"/>
          </a:p>
          <a:p>
            <a:pPr>
              <a:buNone/>
            </a:pPr>
            <a:r>
              <a:rPr lang="en-US" u="sng" dirty="0" smtClean="0"/>
              <a:t>Goal?</a:t>
            </a:r>
          </a:p>
          <a:p>
            <a:pPr>
              <a:buNone/>
            </a:pPr>
            <a:r>
              <a:rPr lang="en-US" dirty="0" smtClean="0"/>
              <a:t>	Give all employees a </a:t>
            </a:r>
          </a:p>
          <a:p>
            <a:pPr>
              <a:buNone/>
            </a:pPr>
            <a:r>
              <a:rPr lang="en-US" dirty="0" smtClean="0"/>
              <a:t>	basic understanding of ergonomics to generate </a:t>
            </a:r>
            <a:r>
              <a:rPr lang="en-US" i="1" u="sng" dirty="0" smtClean="0"/>
              <a:t>awareness</a:t>
            </a:r>
            <a:r>
              <a:rPr lang="en-US" dirty="0" smtClean="0"/>
              <a:t> of risk factors and possible solutions</a:t>
            </a:r>
          </a:p>
          <a:p>
            <a:endParaRPr lang="en-US" dirty="0" smtClean="0"/>
          </a:p>
        </p:txBody>
      </p:sp>
      <p:pic>
        <p:nvPicPr>
          <p:cNvPr id="4" name="Picture 3" descr="awareness training 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19600" y="1219200"/>
            <a:ext cx="4521785" cy="348615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610600" cy="685800"/>
          </a:xfrm>
        </p:spPr>
        <p:txBody>
          <a:bodyPr/>
          <a:lstStyle/>
          <a:p>
            <a:r>
              <a:rPr lang="en-US" dirty="0" smtClean="0"/>
              <a:t>Awareness Training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4343400" cy="4830763"/>
          </a:xfrm>
        </p:spPr>
        <p:txBody>
          <a:bodyPr/>
          <a:lstStyle/>
          <a:p>
            <a:r>
              <a:rPr lang="en-US" dirty="0" smtClean="0"/>
              <a:t>Utilize video and photos collected during initial data collection</a:t>
            </a:r>
          </a:p>
          <a:p>
            <a:r>
              <a:rPr lang="en-US" dirty="0" smtClean="0"/>
              <a:t>Relate principles to employees actual experience</a:t>
            </a:r>
          </a:p>
          <a:p>
            <a:pPr lvl="1"/>
            <a:r>
              <a:rPr lang="en-US" dirty="0" smtClean="0"/>
              <a:t>Cost of injury</a:t>
            </a:r>
          </a:p>
          <a:p>
            <a:r>
              <a:rPr lang="en-US" dirty="0" smtClean="0"/>
              <a:t>Empower employees to make their job “safer and easier”</a:t>
            </a:r>
          </a:p>
          <a:p>
            <a:endParaRPr lang="en-US" dirty="0"/>
          </a:p>
        </p:txBody>
      </p:sp>
      <p:pic>
        <p:nvPicPr>
          <p:cNvPr id="5" name="Picture 4" descr="awareness training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00600" y="1600200"/>
            <a:ext cx="4114710" cy="319938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bldLvl="2"/>
    </p:bld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5917</TotalTime>
  <Words>316</Words>
  <Application>Microsoft Macintosh PowerPoint</Application>
  <PresentationFormat>On-screen Show (4:3)</PresentationFormat>
  <Paragraphs>88</Paragraphs>
  <Slides>14</Slides>
  <Notes>1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Default Design</vt:lpstr>
      <vt:lpstr>Making Ergonomics Education Palatable: Customized Training for Different Audiences in the Grocery Industry</vt:lpstr>
      <vt:lpstr>Purpose</vt:lpstr>
      <vt:lpstr>What is a Participatory Ergonomics Program?</vt:lpstr>
      <vt:lpstr>Audiences</vt:lpstr>
      <vt:lpstr>Process Training</vt:lpstr>
      <vt:lpstr>Process Training</vt:lpstr>
      <vt:lpstr>Process Training</vt:lpstr>
      <vt:lpstr>Awareness Training</vt:lpstr>
      <vt:lpstr>Awareness Training </vt:lpstr>
      <vt:lpstr>Awareness Training</vt:lpstr>
      <vt:lpstr>Awareness Training</vt:lpstr>
      <vt:lpstr>Conclusion</vt:lpstr>
      <vt:lpstr>Acknowledgements</vt:lpstr>
      <vt:lpstr>Questions?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Dan Anton</dc:creator>
  <cp:lastModifiedBy>Dan Anton</cp:lastModifiedBy>
  <cp:revision>46</cp:revision>
  <dcterms:created xsi:type="dcterms:W3CDTF">2007-05-17T20:31:56Z</dcterms:created>
  <dcterms:modified xsi:type="dcterms:W3CDTF">2013-04-04T17:03:51Z</dcterms:modified>
</cp:coreProperties>
</file>