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264" r:id="rId3"/>
    <p:sldId id="263" r:id="rId4"/>
    <p:sldId id="265" r:id="rId5"/>
    <p:sldId id="275" r:id="rId6"/>
    <p:sldId id="280" r:id="rId7"/>
    <p:sldId id="283" r:id="rId8"/>
    <p:sldId id="284" r:id="rId9"/>
    <p:sldId id="285" r:id="rId10"/>
    <p:sldId id="286" r:id="rId11"/>
    <p:sldId id="276" r:id="rId12"/>
    <p:sldId id="278" r:id="rId13"/>
    <p:sldId id="279" r:id="rId14"/>
    <p:sldId id="281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KiFZEdGC+JXNf+w4mrVLGA==" hashData="mrX95F0Uz+beeflqgVPoSPh57e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1544" y="-4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E5243E-62E5-491E-B63A-263DF990907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6BC94A86-6E45-40D7-AB8F-C02476A48576}">
      <dgm:prSet phldrT="[Text]"/>
      <dgm:spPr/>
      <dgm:t>
        <a:bodyPr/>
        <a:lstStyle/>
        <a:p>
          <a:r>
            <a:rPr lang="en-US" dirty="0" smtClean="0"/>
            <a:t>Store Safety Committees</a:t>
          </a:r>
          <a:endParaRPr lang="en-US" dirty="0"/>
        </a:p>
      </dgm:t>
    </dgm:pt>
    <dgm:pt modelId="{E2925810-E601-4738-A2E4-E1430F73F51C}" type="parTrans" cxnId="{53743EE1-907E-429F-8A06-C95E55DFD68F}">
      <dgm:prSet/>
      <dgm:spPr/>
      <dgm:t>
        <a:bodyPr/>
        <a:lstStyle/>
        <a:p>
          <a:endParaRPr lang="en-US"/>
        </a:p>
      </dgm:t>
    </dgm:pt>
    <dgm:pt modelId="{CA314072-80D6-4757-8C7E-7B4C2F5E594D}" type="sibTrans" cxnId="{53743EE1-907E-429F-8A06-C95E55DFD68F}">
      <dgm:prSet/>
      <dgm:spPr/>
      <dgm:t>
        <a:bodyPr/>
        <a:lstStyle/>
        <a:p>
          <a:endParaRPr lang="en-US"/>
        </a:p>
      </dgm:t>
    </dgm:pt>
    <dgm:pt modelId="{BC6BA728-BC4D-42E6-8530-5B2DB91BF7A2}">
      <dgm:prSet phldrT="[Text]"/>
      <dgm:spPr/>
      <dgm:t>
        <a:bodyPr/>
        <a:lstStyle/>
        <a:p>
          <a:r>
            <a:rPr lang="en-US" dirty="0" smtClean="0"/>
            <a:t>Upper Level Management</a:t>
          </a:r>
          <a:endParaRPr lang="en-US" dirty="0"/>
        </a:p>
      </dgm:t>
    </dgm:pt>
    <dgm:pt modelId="{00B91BBE-2B6B-4085-8F8C-F28AC0388F7F}" type="parTrans" cxnId="{5FF775DF-9AD1-41C7-A856-C7FAD0A1CAE5}">
      <dgm:prSet/>
      <dgm:spPr/>
      <dgm:t>
        <a:bodyPr/>
        <a:lstStyle/>
        <a:p>
          <a:endParaRPr lang="en-US"/>
        </a:p>
      </dgm:t>
    </dgm:pt>
    <dgm:pt modelId="{E1893A27-21EA-4747-89FD-04B356686078}" type="sibTrans" cxnId="{5FF775DF-9AD1-41C7-A856-C7FAD0A1CAE5}">
      <dgm:prSet/>
      <dgm:spPr/>
      <dgm:t>
        <a:bodyPr/>
        <a:lstStyle/>
        <a:p>
          <a:endParaRPr lang="en-US"/>
        </a:p>
      </dgm:t>
    </dgm:pt>
    <dgm:pt modelId="{C1A4C3BE-F55E-4498-B8B0-C8FC30E65CF1}">
      <dgm:prSet phldrT="[Text]"/>
      <dgm:spPr/>
      <dgm:t>
        <a:bodyPr/>
        <a:lstStyle/>
        <a:p>
          <a:r>
            <a:rPr lang="en-US" dirty="0" smtClean="0"/>
            <a:t>Employees</a:t>
          </a:r>
          <a:endParaRPr lang="en-US" dirty="0"/>
        </a:p>
      </dgm:t>
    </dgm:pt>
    <dgm:pt modelId="{08C28AED-26FA-4B36-8F4B-E4B178407A19}" type="parTrans" cxnId="{699DDBFA-3933-44CD-89F0-2BA7D4C01305}">
      <dgm:prSet/>
      <dgm:spPr/>
      <dgm:t>
        <a:bodyPr/>
        <a:lstStyle/>
        <a:p>
          <a:endParaRPr lang="en-US"/>
        </a:p>
      </dgm:t>
    </dgm:pt>
    <dgm:pt modelId="{16FD6013-2C63-4D88-B4FF-310F17A4E4F5}" type="sibTrans" cxnId="{699DDBFA-3933-44CD-89F0-2BA7D4C01305}">
      <dgm:prSet/>
      <dgm:spPr/>
      <dgm:t>
        <a:bodyPr/>
        <a:lstStyle/>
        <a:p>
          <a:endParaRPr lang="en-US"/>
        </a:p>
      </dgm:t>
    </dgm:pt>
    <dgm:pt modelId="{C59EFD20-1060-47F1-B08D-7CBAC6BCEDB9}" type="pres">
      <dgm:prSet presAssocID="{FDE5243E-62E5-491E-B63A-263DF9909074}" presName="compositeShape" presStyleCnt="0">
        <dgm:presLayoutVars>
          <dgm:chMax val="7"/>
          <dgm:dir/>
          <dgm:resizeHandles val="exact"/>
        </dgm:presLayoutVars>
      </dgm:prSet>
      <dgm:spPr/>
    </dgm:pt>
    <dgm:pt modelId="{1CDC0B95-780B-4B7D-860D-93689C35F924}" type="pres">
      <dgm:prSet presAssocID="{6BC94A86-6E45-40D7-AB8F-C02476A48576}" presName="circ1" presStyleLbl="vennNode1" presStyleIdx="0" presStyleCnt="3" custLinFactNeighborX="483" custLinFactNeighborY="332"/>
      <dgm:spPr/>
      <dgm:t>
        <a:bodyPr/>
        <a:lstStyle/>
        <a:p>
          <a:endParaRPr lang="en-US"/>
        </a:p>
      </dgm:t>
    </dgm:pt>
    <dgm:pt modelId="{57CFAAA8-8B98-4657-91D2-4D20E04B0582}" type="pres">
      <dgm:prSet presAssocID="{6BC94A86-6E45-40D7-AB8F-C02476A4857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2A6A21-ECBC-4BE0-A88B-7FFE5CB1A466}" type="pres">
      <dgm:prSet presAssocID="{BC6BA728-BC4D-42E6-8530-5B2DB91BF7A2}" presName="circ2" presStyleLbl="vennNode1" presStyleIdx="1" presStyleCnt="3" custLinFactNeighborX="2553" custLinFactNeighborY="758"/>
      <dgm:spPr/>
      <dgm:t>
        <a:bodyPr/>
        <a:lstStyle/>
        <a:p>
          <a:endParaRPr lang="en-US"/>
        </a:p>
      </dgm:t>
    </dgm:pt>
    <dgm:pt modelId="{21A646BC-9DEF-4BE2-9BC7-3DF400CFC46B}" type="pres">
      <dgm:prSet presAssocID="{BC6BA728-BC4D-42E6-8530-5B2DB91BF7A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470C07-E7E3-4129-910E-B8E27BD35BCD}" type="pres">
      <dgm:prSet presAssocID="{C1A4C3BE-F55E-4498-B8B0-C8FC30E65CF1}" presName="circ3" presStyleLbl="vennNode1" presStyleIdx="2" presStyleCnt="3"/>
      <dgm:spPr/>
      <dgm:t>
        <a:bodyPr/>
        <a:lstStyle/>
        <a:p>
          <a:endParaRPr lang="en-US"/>
        </a:p>
      </dgm:t>
    </dgm:pt>
    <dgm:pt modelId="{E4FBDBA8-7B20-454E-8A28-517D2A3F90CA}" type="pres">
      <dgm:prSet presAssocID="{C1A4C3BE-F55E-4498-B8B0-C8FC30E65CF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E0BC39-98FA-44C6-8232-0F3A560A0B80}" type="presOf" srcId="{6BC94A86-6E45-40D7-AB8F-C02476A48576}" destId="{1CDC0B95-780B-4B7D-860D-93689C35F924}" srcOrd="0" destOrd="0" presId="urn:microsoft.com/office/officeart/2005/8/layout/venn1"/>
    <dgm:cxn modelId="{D20F58BC-1917-44CA-9EAA-64613D80E1D2}" type="presOf" srcId="{C1A4C3BE-F55E-4498-B8B0-C8FC30E65CF1}" destId="{E4FBDBA8-7B20-454E-8A28-517D2A3F90CA}" srcOrd="1" destOrd="0" presId="urn:microsoft.com/office/officeart/2005/8/layout/venn1"/>
    <dgm:cxn modelId="{821C740E-8796-4ED8-8753-E47F17D14820}" type="presOf" srcId="{6BC94A86-6E45-40D7-AB8F-C02476A48576}" destId="{57CFAAA8-8B98-4657-91D2-4D20E04B0582}" srcOrd="1" destOrd="0" presId="urn:microsoft.com/office/officeart/2005/8/layout/venn1"/>
    <dgm:cxn modelId="{53743EE1-907E-429F-8A06-C95E55DFD68F}" srcId="{FDE5243E-62E5-491E-B63A-263DF9909074}" destId="{6BC94A86-6E45-40D7-AB8F-C02476A48576}" srcOrd="0" destOrd="0" parTransId="{E2925810-E601-4738-A2E4-E1430F73F51C}" sibTransId="{CA314072-80D6-4757-8C7E-7B4C2F5E594D}"/>
    <dgm:cxn modelId="{699DDBFA-3933-44CD-89F0-2BA7D4C01305}" srcId="{FDE5243E-62E5-491E-B63A-263DF9909074}" destId="{C1A4C3BE-F55E-4498-B8B0-C8FC30E65CF1}" srcOrd="2" destOrd="0" parTransId="{08C28AED-26FA-4B36-8F4B-E4B178407A19}" sibTransId="{16FD6013-2C63-4D88-B4FF-310F17A4E4F5}"/>
    <dgm:cxn modelId="{3EAFCBCF-7981-4134-8CAF-BA70D803C91B}" type="presOf" srcId="{C1A4C3BE-F55E-4498-B8B0-C8FC30E65CF1}" destId="{EE470C07-E7E3-4129-910E-B8E27BD35BCD}" srcOrd="0" destOrd="0" presId="urn:microsoft.com/office/officeart/2005/8/layout/venn1"/>
    <dgm:cxn modelId="{0C68F472-6F88-4075-BB92-F91253173B3C}" type="presOf" srcId="{BC6BA728-BC4D-42E6-8530-5B2DB91BF7A2}" destId="{21A646BC-9DEF-4BE2-9BC7-3DF400CFC46B}" srcOrd="1" destOrd="0" presId="urn:microsoft.com/office/officeart/2005/8/layout/venn1"/>
    <dgm:cxn modelId="{CD526BB6-3A16-4DDA-BFB9-BC28E06088D6}" type="presOf" srcId="{FDE5243E-62E5-491E-B63A-263DF9909074}" destId="{C59EFD20-1060-47F1-B08D-7CBAC6BCEDB9}" srcOrd="0" destOrd="0" presId="urn:microsoft.com/office/officeart/2005/8/layout/venn1"/>
    <dgm:cxn modelId="{B60F8084-D737-4B79-8305-27A9F5FCD69D}" type="presOf" srcId="{BC6BA728-BC4D-42E6-8530-5B2DB91BF7A2}" destId="{702A6A21-ECBC-4BE0-A88B-7FFE5CB1A466}" srcOrd="0" destOrd="0" presId="urn:microsoft.com/office/officeart/2005/8/layout/venn1"/>
    <dgm:cxn modelId="{5FF775DF-9AD1-41C7-A856-C7FAD0A1CAE5}" srcId="{FDE5243E-62E5-491E-B63A-263DF9909074}" destId="{BC6BA728-BC4D-42E6-8530-5B2DB91BF7A2}" srcOrd="1" destOrd="0" parTransId="{00B91BBE-2B6B-4085-8F8C-F28AC0388F7F}" sibTransId="{E1893A27-21EA-4747-89FD-04B356686078}"/>
    <dgm:cxn modelId="{7E3AFB4F-8A57-4D2C-AC99-421271A22112}" type="presParOf" srcId="{C59EFD20-1060-47F1-B08D-7CBAC6BCEDB9}" destId="{1CDC0B95-780B-4B7D-860D-93689C35F924}" srcOrd="0" destOrd="0" presId="urn:microsoft.com/office/officeart/2005/8/layout/venn1"/>
    <dgm:cxn modelId="{6A0AE99A-B180-4004-A836-628FF33A02E2}" type="presParOf" srcId="{C59EFD20-1060-47F1-B08D-7CBAC6BCEDB9}" destId="{57CFAAA8-8B98-4657-91D2-4D20E04B0582}" srcOrd="1" destOrd="0" presId="urn:microsoft.com/office/officeart/2005/8/layout/venn1"/>
    <dgm:cxn modelId="{C0AA4BCF-E70A-4FE9-A24A-AF1243007688}" type="presParOf" srcId="{C59EFD20-1060-47F1-B08D-7CBAC6BCEDB9}" destId="{702A6A21-ECBC-4BE0-A88B-7FFE5CB1A466}" srcOrd="2" destOrd="0" presId="urn:microsoft.com/office/officeart/2005/8/layout/venn1"/>
    <dgm:cxn modelId="{1E90881F-21CC-4977-8EF9-FBE16A7F11DC}" type="presParOf" srcId="{C59EFD20-1060-47F1-B08D-7CBAC6BCEDB9}" destId="{21A646BC-9DEF-4BE2-9BC7-3DF400CFC46B}" srcOrd="3" destOrd="0" presId="urn:microsoft.com/office/officeart/2005/8/layout/venn1"/>
    <dgm:cxn modelId="{4F87394D-2915-4B73-99EF-C4CFFC89D614}" type="presParOf" srcId="{C59EFD20-1060-47F1-B08D-7CBAC6BCEDB9}" destId="{EE470C07-E7E3-4129-910E-B8E27BD35BCD}" srcOrd="4" destOrd="0" presId="urn:microsoft.com/office/officeart/2005/8/layout/venn1"/>
    <dgm:cxn modelId="{625EC711-FDEF-4E1C-A2EE-B434FC18FE24}" type="presParOf" srcId="{C59EFD20-1060-47F1-B08D-7CBAC6BCEDB9}" destId="{E4FBDBA8-7B20-454E-8A28-517D2A3F90C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C0B95-780B-4B7D-860D-93689C35F924}">
      <dsp:nvSpPr>
        <dsp:cNvPr id="0" name=""/>
        <dsp:cNvSpPr/>
      </dsp:nvSpPr>
      <dsp:spPr>
        <a:xfrm>
          <a:off x="2081140" y="80613"/>
          <a:ext cx="3337560" cy="33375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Store Safety Committees</a:t>
          </a:r>
          <a:endParaRPr lang="en-US" sz="2700" kern="1200" dirty="0"/>
        </a:p>
      </dsp:txBody>
      <dsp:txXfrm>
        <a:off x="2526148" y="664686"/>
        <a:ext cx="2447544" cy="1501902"/>
      </dsp:txXfrm>
    </dsp:sp>
    <dsp:sp modelId="{702A6A21-ECBC-4BE0-A88B-7FFE5CB1A466}">
      <dsp:nvSpPr>
        <dsp:cNvPr id="0" name=""/>
        <dsp:cNvSpPr/>
      </dsp:nvSpPr>
      <dsp:spPr>
        <a:xfrm>
          <a:off x="3354530" y="2180806"/>
          <a:ext cx="3337560" cy="33375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Upper Level Management</a:t>
          </a:r>
          <a:endParaRPr lang="en-US" sz="2700" kern="1200" dirty="0"/>
        </a:p>
      </dsp:txBody>
      <dsp:txXfrm>
        <a:off x="4375267" y="3043009"/>
        <a:ext cx="2002536" cy="1835658"/>
      </dsp:txXfrm>
    </dsp:sp>
    <dsp:sp modelId="{EE470C07-E7E3-4129-910E-B8E27BD35BCD}">
      <dsp:nvSpPr>
        <dsp:cNvPr id="0" name=""/>
        <dsp:cNvSpPr/>
      </dsp:nvSpPr>
      <dsp:spPr>
        <a:xfrm>
          <a:off x="860717" y="2155507"/>
          <a:ext cx="3337560" cy="33375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Employees</a:t>
          </a:r>
          <a:endParaRPr lang="en-US" sz="2700" kern="1200" dirty="0"/>
        </a:p>
      </dsp:txBody>
      <dsp:txXfrm>
        <a:off x="1175003" y="3017710"/>
        <a:ext cx="2002536" cy="1835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220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367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693534-7DA8-48B5-BD1E-75C09547845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77000"/>
            <a:ext cx="2133600" cy="24765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44714E9A-8220-432D-8E89-4A88F5F8CB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D2B6327-348C-4BE2-9F18-00369EE07C6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 build="p" bldLvl="2">
        <p:tmplLst>
          <p:tmpl lvl="1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1" Type="http://schemas.microsoft.com/office/2007/relationships/media" Target="file:///C:\Documents%20and%20Settings\Research\My%20Documents\RAs\Blake\New%20Folder\EWU%20demo%20for%20WMV.wmv" TargetMode="External"/><Relationship Id="rId2" Type="http://schemas.openxmlformats.org/officeDocument/2006/relationships/video" Target="file:///C:\Documents%20and%20Settings\Research\My%20Documents\RAs\Blake\New%20Folder\EWU%20demo%20for%20WMV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0" y="4478323"/>
            <a:ext cx="3886200" cy="2133600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Blake </a:t>
            </a:r>
            <a:r>
              <a:rPr lang="en-US" sz="2200" dirty="0" err="1" smtClean="0">
                <a:solidFill>
                  <a:schemeClr val="tx1"/>
                </a:solidFill>
              </a:rPr>
              <a:t>Novoa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Christine Olsen,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 Anton, PT, PhD, ATC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Douglas Weeks, PhD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Daniel Hanson, DC</a:t>
            </a:r>
          </a:p>
        </p:txBody>
      </p:sp>
      <p:sp>
        <p:nvSpPr>
          <p:cNvPr id="14337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381000" y="0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Creation</a:t>
            </a:r>
            <a:r>
              <a:rPr kumimoji="0" lang="en-US" sz="2400" i="0" u="none" strike="noStrike" cap="none" normalizeH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of 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an Educational </a:t>
            </a:r>
            <a:r>
              <a:rPr lang="en-US" sz="2400" dirty="0" smtClean="0">
                <a:ea typeface="Calibri" pitchFamily="34" charset="0"/>
                <a:cs typeface="Times New Roman" pitchFamily="18" charset="0"/>
              </a:rPr>
              <a:t>Module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as a Component of a Participatory Ergonomics Program in the Grocery Industry</a:t>
            </a:r>
            <a:endParaRPr kumimoji="0" lang="en-US" sz="240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685800"/>
          </a:xfrm>
        </p:spPr>
        <p:txBody>
          <a:bodyPr/>
          <a:lstStyle/>
          <a:p>
            <a:r>
              <a:rPr lang="en-US" dirty="0" smtClean="0"/>
              <a:t>Awareness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19600" cy="4830763"/>
          </a:xfrm>
        </p:spPr>
        <p:txBody>
          <a:bodyPr/>
          <a:lstStyle/>
          <a:p>
            <a:r>
              <a:rPr lang="en-US" dirty="0" smtClean="0"/>
              <a:t>Produced with Adobe Captivate 5</a:t>
            </a:r>
          </a:p>
          <a:p>
            <a:r>
              <a:rPr lang="en-US" dirty="0" smtClean="0"/>
              <a:t>Self-paced module</a:t>
            </a:r>
          </a:p>
          <a:p>
            <a:r>
              <a:rPr lang="en-US" dirty="0" smtClean="0"/>
              <a:t>Information slides with narration</a:t>
            </a:r>
          </a:p>
          <a:p>
            <a:r>
              <a:rPr lang="en-US" dirty="0" smtClean="0"/>
              <a:t>Interactive components</a:t>
            </a:r>
          </a:p>
          <a:p>
            <a:pPr lvl="1"/>
            <a:r>
              <a:rPr lang="en-US" dirty="0" smtClean="0"/>
              <a:t>Risk identification</a:t>
            </a:r>
          </a:p>
          <a:p>
            <a:pPr lvl="1"/>
            <a:r>
              <a:rPr lang="en-US" dirty="0" smtClean="0"/>
              <a:t>Musculoskeletal disorders</a:t>
            </a:r>
          </a:p>
          <a:p>
            <a:pPr lvl="1"/>
            <a:r>
              <a:rPr lang="en-US" dirty="0" smtClean="0"/>
              <a:t>Topic quizzes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 descr="awareness trainin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524000"/>
            <a:ext cx="42545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Awareness Training</a:t>
            </a:r>
          </a:p>
        </p:txBody>
      </p:sp>
      <p:pic>
        <p:nvPicPr>
          <p:cNvPr id="4" name="EWU demo for WMV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rcRect l="6667" r="6667" b="2000"/>
          <a:stretch>
            <a:fillRect/>
          </a:stretch>
        </p:blipFill>
        <p:spPr>
          <a:xfrm>
            <a:off x="1808656" y="1371600"/>
            <a:ext cx="5679100" cy="4281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trainings complete at all stores</a:t>
            </a:r>
          </a:p>
          <a:p>
            <a:pPr eaLnBrk="1" hangingPunct="1"/>
            <a:r>
              <a:rPr lang="en-US" dirty="0" smtClean="0"/>
              <a:t>Training module is in finalizing stage</a:t>
            </a:r>
          </a:p>
          <a:p>
            <a:pPr eaLnBrk="1" hangingPunct="1"/>
            <a:r>
              <a:rPr lang="en-US" dirty="0" smtClean="0"/>
              <a:t>Generalization of training module for use throughout WA grocery industry</a:t>
            </a:r>
          </a:p>
          <a:p>
            <a:endParaRPr lang="en-US" dirty="0"/>
          </a:p>
        </p:txBody>
      </p:sp>
      <p:pic>
        <p:nvPicPr>
          <p:cNvPr id="7" name="Content Placeholder 6" descr="L&amp;I_Log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43200"/>
            <a:ext cx="3743325" cy="1139885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2009XH00128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174534"/>
            <a:ext cx="32004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6" name="Content Placeholder 5" descr="2010-08-18 MD- Lifting dough from mixing bowl C2 Still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4000" r="32000" b="14000"/>
          <a:stretch>
            <a:fillRect/>
          </a:stretch>
        </p:blipFill>
        <p:spPr>
          <a:xfrm>
            <a:off x="4038600" y="1774927"/>
            <a:ext cx="4348188" cy="3546973"/>
          </a:xfrm>
        </p:spPr>
      </p:pic>
      <p:pic>
        <p:nvPicPr>
          <p:cNvPr id="7" name="Picture 6" descr="frustrated_teacher.jpg"/>
          <p:cNvPicPr>
            <a:picLocks noChangeAspect="1"/>
          </p:cNvPicPr>
          <p:nvPr/>
        </p:nvPicPr>
        <p:blipFill>
          <a:blip r:embed="rId3" cstate="print"/>
          <a:srcRect r="39130"/>
          <a:stretch>
            <a:fillRect/>
          </a:stretch>
        </p:blipFill>
        <p:spPr>
          <a:xfrm>
            <a:off x="381000" y="1752599"/>
            <a:ext cx="3429000" cy="352703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5257800"/>
            <a:ext cx="32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http://i.telegraph.co.uk/multimedia/archive/01379/frustrated_teacher_1379554c.jpg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Purpose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30763"/>
          </a:xfrm>
        </p:spPr>
        <p:txBody>
          <a:bodyPr/>
          <a:lstStyle/>
          <a:p>
            <a:r>
              <a:rPr lang="en-US" sz="2400" dirty="0" smtClean="0"/>
              <a:t>Address high incidence of musculoskeletal injuries in the grocery industry</a:t>
            </a:r>
          </a:p>
          <a:p>
            <a:pPr>
              <a:buNone/>
            </a:pPr>
            <a:endParaRPr lang="en-US" sz="1600" dirty="0" smtClean="0"/>
          </a:p>
          <a:p>
            <a:pPr eaLnBrk="1" hangingPunct="1"/>
            <a:r>
              <a:rPr lang="en-US" sz="2400" dirty="0" smtClean="0"/>
              <a:t>Create a customized education program about ergonomic principles</a:t>
            </a:r>
          </a:p>
          <a:p>
            <a:pPr eaLnBrk="1" hangingPunct="1">
              <a:buNone/>
            </a:pPr>
            <a:endParaRPr lang="en-US" sz="1600" dirty="0" smtClean="0"/>
          </a:p>
          <a:p>
            <a:pPr eaLnBrk="1" hangingPunct="1"/>
            <a:r>
              <a:rPr lang="en-US" sz="2400" dirty="0" smtClean="0"/>
              <a:t>Modify presentation to be appropriate for different audiences</a:t>
            </a:r>
          </a:p>
          <a:p>
            <a:pPr eaLnBrk="1" hangingPunct="1">
              <a:buNone/>
            </a:pPr>
            <a:endParaRPr lang="en-US" sz="2400" dirty="0" smtClean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981200"/>
            <a:ext cx="3412398" cy="326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953000" y="5257800"/>
            <a:ext cx="2819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idiotflashback.wordpress.com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90678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What is a Participatory Ergonomics Program?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Train workers to identify and analyze workplace hazards</a:t>
            </a:r>
          </a:p>
          <a:p>
            <a:pPr eaLnBrk="1" hangingPunct="1"/>
            <a:r>
              <a:rPr lang="en-US" dirty="0" smtClean="0"/>
              <a:t>Workers devise and implement solutions</a:t>
            </a:r>
          </a:p>
          <a:p>
            <a:pPr eaLnBrk="1" hangingPunct="1"/>
            <a:r>
              <a:rPr lang="en-US" dirty="0" smtClean="0"/>
              <a:t>Benefits: </a:t>
            </a:r>
          </a:p>
          <a:p>
            <a:pPr lvl="1" eaLnBrk="1" hangingPunct="1"/>
            <a:r>
              <a:rPr lang="en-US" dirty="0" smtClean="0"/>
              <a:t>Takes advantage of worker knowledge</a:t>
            </a:r>
          </a:p>
          <a:p>
            <a:pPr lvl="1" eaLnBrk="1" hangingPunct="1"/>
            <a:r>
              <a:rPr lang="en-US" dirty="0" smtClean="0"/>
              <a:t>Places responsibility on the worker</a:t>
            </a:r>
          </a:p>
          <a:p>
            <a:pPr lvl="1" eaLnBrk="1" hangingPunct="1"/>
            <a:r>
              <a:rPr lang="en-US" dirty="0" smtClean="0"/>
              <a:t>Better acceptance from workers</a:t>
            </a:r>
          </a:p>
          <a:p>
            <a:pPr eaLnBrk="1" hangingPunct="1"/>
            <a:r>
              <a:rPr lang="en-US" dirty="0" smtClean="0"/>
              <a:t>Utilized successfully in other industries</a:t>
            </a:r>
          </a:p>
          <a:p>
            <a:pPr lvl="1" eaLnBrk="1" hangingPunct="1"/>
            <a:endParaRPr lang="en-US" dirty="0" smtClean="0"/>
          </a:p>
        </p:txBody>
      </p:sp>
      <p:pic>
        <p:nvPicPr>
          <p:cNvPr id="1027" name="Picture 3" descr="C:\Users\Owner\AppData\Local\Microsoft\Windows\Temporary Internet Files\Content.IE5\MMDRMZ4J\MC90002353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7584" y="2864140"/>
            <a:ext cx="1423016" cy="1631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Audiences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914400" y="609600"/>
          <a:ext cx="7467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05200" y="31242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PARTICIPATORY ERGONOMICS!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Training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830763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6 hours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Safety Committees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Upper Level Management</a:t>
            </a:r>
          </a:p>
          <a:p>
            <a:pPr eaLnBrk="1" hangingPunct="1">
              <a:spcAft>
                <a:spcPts val="600"/>
              </a:spcAft>
            </a:pPr>
            <a:endParaRPr lang="en-US" sz="2400" dirty="0" smtClean="0"/>
          </a:p>
          <a:p>
            <a:pPr eaLnBrk="1" hangingPunct="1">
              <a:spcAft>
                <a:spcPts val="600"/>
              </a:spcAft>
              <a:buNone/>
            </a:pPr>
            <a:r>
              <a:rPr lang="en-US" sz="2400" u="sng" dirty="0" smtClean="0"/>
              <a:t>Goal?</a:t>
            </a:r>
          </a:p>
          <a:p>
            <a:pPr eaLnBrk="1" hangingPunct="1">
              <a:spcAft>
                <a:spcPts val="600"/>
              </a:spcAft>
              <a:buNone/>
            </a:pPr>
            <a:r>
              <a:rPr lang="en-US" sz="2400" dirty="0" smtClean="0"/>
              <a:t>	To create ergonomic “experts” within each store</a:t>
            </a:r>
          </a:p>
        </p:txBody>
      </p:sp>
      <p:pic>
        <p:nvPicPr>
          <p:cNvPr id="6" name="Content Placeholder 5" descr="process trainin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1000" t="13500" r="22000" b="12000"/>
          <a:stretch>
            <a:fillRect/>
          </a:stretch>
        </p:blipFill>
        <p:spPr>
          <a:xfrm>
            <a:off x="4724400" y="2057400"/>
            <a:ext cx="3713364" cy="275269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10600" cy="685800"/>
          </a:xfrm>
        </p:spPr>
        <p:txBody>
          <a:bodyPr/>
          <a:lstStyle/>
          <a:p>
            <a:r>
              <a:rPr lang="en-US" dirty="0" smtClean="0"/>
              <a:t>Process Training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1295400"/>
            <a:ext cx="76962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6875" indent="-396875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sk-SK" sz="2800" dirty="0" smtClean="0">
                <a:latin typeface="+mn-lt"/>
              </a:rPr>
              <a:t>Overview – What is Ergonomics?</a:t>
            </a:r>
            <a:endParaRPr lang="en-US" sz="2800" dirty="0" smtClean="0">
              <a:latin typeface="+mn-lt"/>
            </a:endParaRP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Why do ergonomics?</a:t>
            </a: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Modifiable ergonomic factors</a:t>
            </a: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Ergonomic risk factors</a:t>
            </a:r>
          </a:p>
          <a:p>
            <a:pPr lvl="1">
              <a:lnSpc>
                <a:spcPct val="80000"/>
              </a:lnSpc>
              <a:defRPr/>
            </a:pPr>
            <a:endParaRPr lang="en-US" sz="2000" dirty="0" smtClean="0">
              <a:latin typeface="+mn-lt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n-lt"/>
              </a:rPr>
              <a:t>  </a:t>
            </a:r>
            <a:r>
              <a:rPr lang="sk-SK" sz="2800" dirty="0" smtClean="0">
                <a:latin typeface="+mn-lt"/>
              </a:rPr>
              <a:t>The Costs of Poor Design </a:t>
            </a:r>
            <a:endParaRPr lang="en-US" sz="2800" dirty="0" smtClean="0">
              <a:latin typeface="+mn-lt"/>
            </a:endParaRPr>
          </a:p>
          <a:p>
            <a:pPr>
              <a:lnSpc>
                <a:spcPct val="80000"/>
              </a:lnSpc>
              <a:defRPr/>
            </a:pPr>
            <a:endParaRPr lang="en-US" sz="2000" dirty="0" smtClean="0">
              <a:latin typeface="+mn-lt"/>
            </a:endParaRPr>
          </a:p>
          <a:p>
            <a:pPr marL="350838" indent="-350838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sk-SK" sz="2800" dirty="0" smtClean="0">
                <a:latin typeface="+mn-lt"/>
              </a:rPr>
              <a:t>Improving Workplaces Through Ergonomics</a:t>
            </a:r>
            <a:endParaRPr lang="en-US" sz="2800" dirty="0" smtClean="0">
              <a:latin typeface="+mn-lt"/>
            </a:endParaRP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How, who, what</a:t>
            </a:r>
            <a:r>
              <a:rPr lang="sk-SK" sz="2400" dirty="0" smtClean="0">
                <a:latin typeface="+mn-lt"/>
              </a:rPr>
              <a:t>?</a:t>
            </a:r>
            <a:endParaRPr lang="en-US" sz="2400" dirty="0" smtClean="0">
              <a:latin typeface="+mn-lt"/>
            </a:endParaRPr>
          </a:p>
          <a:p>
            <a:pPr marL="854075" lvl="1" indent="-396875">
              <a:buFont typeface="Arial" pitchFamily="34" charset="0"/>
              <a:buChar char="–"/>
              <a:defRPr/>
            </a:pPr>
            <a:r>
              <a:rPr lang="en-US" sz="2400" dirty="0" smtClean="0">
                <a:latin typeface="+mn-lt"/>
              </a:rPr>
              <a:t>Personal/Administrative/Engineering</a:t>
            </a:r>
          </a:p>
          <a:p>
            <a:pPr lvl="1">
              <a:lnSpc>
                <a:spcPct val="80000"/>
              </a:lnSpc>
              <a:defRPr/>
            </a:pPr>
            <a:endParaRPr lang="en-US" sz="2000" dirty="0" smtClean="0">
              <a:latin typeface="+mn-lt"/>
            </a:endParaRPr>
          </a:p>
          <a:p>
            <a:pPr marL="350838" indent="-350838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sk-SK" sz="2800" dirty="0" smtClean="0">
                <a:latin typeface="+mn-lt"/>
              </a:rPr>
              <a:t>Opportunities for Improvement</a:t>
            </a:r>
            <a:endParaRPr lang="en-US" sz="2000" dirty="0" smtClean="0">
              <a:latin typeface="+mn-lt"/>
            </a:endParaRPr>
          </a:p>
          <a:p>
            <a:pPr lvl="1">
              <a:lnSpc>
                <a:spcPct val="80000"/>
              </a:lnSpc>
              <a:defRPr/>
            </a:pPr>
            <a:endParaRPr lang="en-US" sz="2000" dirty="0" smtClean="0"/>
          </a:p>
          <a:p>
            <a:pPr marL="350838" indent="-350838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800" dirty="0" smtClean="0"/>
              <a:t>Ergonomic Problem Solving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ChangeArrowheads="1"/>
          </p:cNvSpPr>
          <p:nvPr/>
        </p:nvSpPr>
        <p:spPr bwMode="auto">
          <a:xfrm>
            <a:off x="2971800" y="2667000"/>
            <a:ext cx="3517900" cy="825500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defRPr/>
            </a:pPr>
            <a:r>
              <a:rPr 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Ergonomics</a:t>
            </a:r>
            <a:endParaRPr lang="en-US" sz="48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258498" name="Line 3"/>
          <p:cNvSpPr>
            <a:spLocks noChangeShapeType="1"/>
          </p:cNvSpPr>
          <p:nvPr/>
        </p:nvSpPr>
        <p:spPr bwMode="auto">
          <a:xfrm>
            <a:off x="2743200" y="4419600"/>
            <a:ext cx="4038600" cy="0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58499" name="Rectangle 4"/>
          <p:cNvSpPr>
            <a:spLocks noChangeArrowheads="1"/>
          </p:cNvSpPr>
          <p:nvPr/>
        </p:nvSpPr>
        <p:spPr bwMode="auto">
          <a:xfrm>
            <a:off x="2819400" y="3733800"/>
            <a:ext cx="1092200" cy="635000"/>
          </a:xfrm>
          <a:prstGeom prst="rect">
            <a:avLst/>
          </a:prstGeom>
          <a:solidFill>
            <a:schemeClr val="folHlink"/>
          </a:solidFill>
          <a:ln w="508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58500" name="AutoShape 5"/>
          <p:cNvSpPr>
            <a:spLocks noChangeArrowheads="1"/>
          </p:cNvSpPr>
          <p:nvPr/>
        </p:nvSpPr>
        <p:spPr bwMode="auto">
          <a:xfrm>
            <a:off x="4495800" y="4419600"/>
            <a:ext cx="444500" cy="596900"/>
          </a:xfrm>
          <a:prstGeom prst="triangle">
            <a:avLst>
              <a:gd name="adj" fmla="val 49995"/>
            </a:avLst>
          </a:prstGeom>
          <a:solidFill>
            <a:srgbClr val="33CC33"/>
          </a:solidFill>
          <a:ln w="127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pic>
        <p:nvPicPr>
          <p:cNvPr id="1258501" name="Picture 8" descr="SPAC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4038600"/>
            <a:ext cx="1524000" cy="1785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2" name="Picture 9" descr="POSTU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2492502"/>
            <a:ext cx="1600200" cy="148418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3" name="Picture 10" descr="SEA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4038600"/>
            <a:ext cx="1374511" cy="1905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4" name="Picture 11" descr="CONTROL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4800600"/>
            <a:ext cx="1371600" cy="101221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5" name="Picture 12" descr="MMH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1143000"/>
            <a:ext cx="1295400" cy="143800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6" name="Picture 13" descr="MANIP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1371600"/>
            <a:ext cx="1981200" cy="115904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7" name="Picture 14" descr="MMH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0" y="1143000"/>
            <a:ext cx="1915515" cy="133858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8" name="Picture 15" descr="ENVIR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" y="2590800"/>
            <a:ext cx="1676400" cy="120491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58509" name="Picture 16" descr="POSTUR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19400" y="4800600"/>
            <a:ext cx="1295400" cy="113470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258510" name="Rectangle 18"/>
          <p:cNvSpPr>
            <a:spLocks noChangeArrowheads="1"/>
          </p:cNvSpPr>
          <p:nvPr/>
        </p:nvSpPr>
        <p:spPr bwMode="auto">
          <a:xfrm>
            <a:off x="5638800" y="3733800"/>
            <a:ext cx="1092200" cy="635000"/>
          </a:xfrm>
          <a:prstGeom prst="rect">
            <a:avLst/>
          </a:prstGeom>
          <a:solidFill>
            <a:schemeClr val="folHlink"/>
          </a:solidFill>
          <a:ln w="508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58511" name="Text Box 19"/>
          <p:cNvSpPr txBox="1">
            <a:spLocks noChangeArrowheads="1"/>
          </p:cNvSpPr>
          <p:nvPr/>
        </p:nvSpPr>
        <p:spPr bwMode="auto">
          <a:xfrm>
            <a:off x="2743200" y="3810000"/>
            <a:ext cx="1295400" cy="5492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k-SK" sz="1200" b="1">
                <a:solidFill>
                  <a:schemeClr val="bg2"/>
                </a:solidFill>
                <a:latin typeface="Tahoma" pitchFamily="34" charset="0"/>
              </a:rPr>
              <a:t>Job</a:t>
            </a:r>
          </a:p>
          <a:p>
            <a:pPr algn="ctr" eaLnBrk="0" hangingPunct="0">
              <a:spcBef>
                <a:spcPct val="50000"/>
              </a:spcBef>
            </a:pPr>
            <a:r>
              <a:rPr lang="sk-SK" sz="1200" b="1">
                <a:solidFill>
                  <a:schemeClr val="bg2"/>
                </a:solidFill>
                <a:latin typeface="Tahoma" pitchFamily="34" charset="0"/>
              </a:rPr>
              <a:t>Requirements</a:t>
            </a:r>
            <a:endParaRPr lang="en-US" sz="24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269332" name="Text Box 20"/>
          <p:cNvSpPr txBox="1">
            <a:spLocks noChangeArrowheads="1"/>
          </p:cNvSpPr>
          <p:nvPr/>
        </p:nvSpPr>
        <p:spPr bwMode="auto">
          <a:xfrm>
            <a:off x="5562600" y="3810000"/>
            <a:ext cx="1219200" cy="5492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sk-SK" sz="1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Worker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sk-SK" sz="1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Capabilities</a:t>
            </a:r>
            <a:endParaRPr lang="en-US" sz="24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Training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Awareness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4876800" cy="4830763"/>
          </a:xfrm>
        </p:spPr>
        <p:txBody>
          <a:bodyPr/>
          <a:lstStyle/>
          <a:p>
            <a:r>
              <a:rPr lang="en-US" dirty="0" smtClean="0"/>
              <a:t>Component of new employee training</a:t>
            </a:r>
          </a:p>
          <a:p>
            <a:pPr lvl="1"/>
            <a:r>
              <a:rPr lang="en-US" dirty="0" smtClean="0"/>
              <a:t>Cohesion with existing training modules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u="sng" dirty="0" smtClean="0"/>
              <a:t>Goal?</a:t>
            </a:r>
          </a:p>
          <a:p>
            <a:pPr>
              <a:buNone/>
            </a:pPr>
            <a:r>
              <a:rPr lang="en-US" dirty="0" smtClean="0"/>
              <a:t>	Give all employees a </a:t>
            </a:r>
          </a:p>
          <a:p>
            <a:pPr>
              <a:buNone/>
            </a:pPr>
            <a:r>
              <a:rPr lang="en-US" dirty="0" smtClean="0"/>
              <a:t>	basic understanding of ergonomics to generate </a:t>
            </a:r>
            <a:r>
              <a:rPr lang="en-US" i="1" u="sng" dirty="0" smtClean="0"/>
              <a:t>awareness</a:t>
            </a:r>
            <a:r>
              <a:rPr lang="en-US" dirty="0" smtClean="0"/>
              <a:t> of risk factors and possible solutions</a:t>
            </a:r>
          </a:p>
          <a:p>
            <a:endParaRPr lang="en-US" dirty="0" smtClean="0"/>
          </a:p>
        </p:txBody>
      </p:sp>
      <p:pic>
        <p:nvPicPr>
          <p:cNvPr id="4" name="Picture 3" descr="awareness training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1219200"/>
            <a:ext cx="4521785" cy="34861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685800"/>
          </a:xfrm>
        </p:spPr>
        <p:txBody>
          <a:bodyPr/>
          <a:lstStyle/>
          <a:p>
            <a:r>
              <a:rPr lang="en-US" dirty="0" smtClean="0"/>
              <a:t>Awareness Training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343400" cy="4830763"/>
          </a:xfrm>
        </p:spPr>
        <p:txBody>
          <a:bodyPr/>
          <a:lstStyle/>
          <a:p>
            <a:r>
              <a:rPr lang="en-US" dirty="0" smtClean="0"/>
              <a:t>Utilize video and photos collected during initial data collection</a:t>
            </a:r>
          </a:p>
          <a:p>
            <a:r>
              <a:rPr lang="en-US" dirty="0" smtClean="0"/>
              <a:t>Relate principles to employees actual experience</a:t>
            </a:r>
          </a:p>
          <a:p>
            <a:pPr lvl="1"/>
            <a:r>
              <a:rPr lang="en-US" dirty="0" smtClean="0"/>
              <a:t>Cost of injury</a:t>
            </a:r>
          </a:p>
          <a:p>
            <a:r>
              <a:rPr lang="en-US" dirty="0" smtClean="0"/>
              <a:t>Empower employees to make their job “safer and easier”</a:t>
            </a:r>
          </a:p>
          <a:p>
            <a:endParaRPr lang="en-US" dirty="0"/>
          </a:p>
        </p:txBody>
      </p:sp>
      <p:pic>
        <p:nvPicPr>
          <p:cNvPr id="5" name="Picture 4" descr="awareness training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600200"/>
            <a:ext cx="4114710" cy="31993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5879</TotalTime>
  <Words>320</Words>
  <Application>Microsoft Macintosh PowerPoint</Application>
  <PresentationFormat>On-screen Show (4:3)</PresentationFormat>
  <Paragraphs>89</Paragraphs>
  <Slides>14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Creation of an Educational Module as a Component of a Participatory Ergonomics Program in the Grocery Industry</vt:lpstr>
      <vt:lpstr>Purpose</vt:lpstr>
      <vt:lpstr>What is a Participatory Ergonomics Program?</vt:lpstr>
      <vt:lpstr>Audiences</vt:lpstr>
      <vt:lpstr>Process Training</vt:lpstr>
      <vt:lpstr>Process Training</vt:lpstr>
      <vt:lpstr>Process Training</vt:lpstr>
      <vt:lpstr>Awareness Training</vt:lpstr>
      <vt:lpstr>Awareness Training </vt:lpstr>
      <vt:lpstr>Awareness Training</vt:lpstr>
      <vt:lpstr>Awareness Training</vt:lpstr>
      <vt:lpstr>Conclusion</vt:lpstr>
      <vt:lpstr>Acknowledgements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Dan Anton</cp:lastModifiedBy>
  <cp:revision>46</cp:revision>
  <dcterms:created xsi:type="dcterms:W3CDTF">2007-05-17T20:31:56Z</dcterms:created>
  <dcterms:modified xsi:type="dcterms:W3CDTF">2013-04-04T17:32:09Z</dcterms:modified>
</cp:coreProperties>
</file>